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8" r:id="rId4"/>
    <p:sldId id="278" r:id="rId5"/>
    <p:sldId id="271" r:id="rId6"/>
    <p:sldId id="270" r:id="rId7"/>
    <p:sldId id="269" r:id="rId8"/>
    <p:sldId id="272" r:id="rId9"/>
    <p:sldId id="273" r:id="rId10"/>
    <p:sldId id="274" r:id="rId11"/>
    <p:sldId id="27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F136BA3-1B4C-469B-A911-48C2998DA502}">
          <p14:sldIdLst>
            <p14:sldId id="256"/>
          </p14:sldIdLst>
        </p14:section>
        <p14:section name="Untitled Section" id="{008CE938-41E8-45EA-AEB2-12740281FD3A}">
          <p14:sldIdLst>
            <p14:sldId id="257"/>
            <p14:sldId id="268"/>
            <p14:sldId id="278"/>
            <p14:sldId id="271"/>
            <p14:sldId id="270"/>
          </p14:sldIdLst>
        </p14:section>
        <p14:section name="Untitled Section" id="{EA5CE9ED-1A7F-4E49-8535-A0FACFE01635}">
          <p14:sldIdLst>
            <p14:sldId id="269"/>
            <p14:sldId id="272"/>
            <p14:sldId id="273"/>
            <p14:sldId id="274"/>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C8F47A-D0A1-4584-95F0-BD9A7CE94D35}" v="79" dt="2024-10-14T13:05:44.8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6" d="100"/>
          <a:sy n="66" d="100"/>
        </p:scale>
        <p:origin x="816"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a:solidFill>
          <a:schemeClr val="accent1">
            <a:lumMod val="75000"/>
          </a:schemeClr>
        </a:solidFill>
      </dgm:spPr>
      <dgm:t>
        <a:bodyPr/>
        <a:lstStyle/>
        <a:p>
          <a:pPr>
            <a:lnSpc>
              <a:spcPct val="100000"/>
            </a:lnSpc>
          </a:pPr>
          <a:r>
            <a:rPr lang="en-US" dirty="0"/>
            <a:t>AI Solution</a:t>
          </a:r>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a:ln>
          <a:solidFill>
            <a:schemeClr val="accent1">
              <a:lumMod val="40000"/>
              <a:lumOff val="60000"/>
            </a:schemeClr>
          </a:solidFill>
        </a:ln>
      </dgm:spPr>
      <dgm:t>
        <a:bodyPr/>
        <a:lstStyle/>
        <a:p>
          <a:endParaRPr lang="en-US"/>
        </a:p>
      </dgm:t>
    </dgm:pt>
    <dgm:pt modelId="{0BEF68B8-1228-47BB-83B5-7B9CD1E3F84E}">
      <dgm:prSet phldrT="[Text]"/>
      <dgm:spPr>
        <a:solidFill>
          <a:schemeClr val="accent1">
            <a:lumMod val="75000"/>
          </a:schemeClr>
        </a:solidFill>
      </dgm:spPr>
      <dgm:t>
        <a:bodyPr/>
        <a:lstStyle/>
        <a:p>
          <a:pPr>
            <a:lnSpc>
              <a:spcPct val="100000"/>
            </a:lnSpc>
          </a:pPr>
          <a:r>
            <a:rPr lang="en-US" dirty="0"/>
            <a:t>Business Objectives Success Criteria</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a:solidFill>
          <a:schemeClr val="accent1">
            <a:lumMod val="75000"/>
          </a:schemeClr>
        </a:solidFill>
      </dgm:spPr>
      <dgm:t>
        <a:bodyPr/>
        <a:lstStyle/>
        <a:p>
          <a:pPr>
            <a:lnSpc>
              <a:spcPct val="100000"/>
            </a:lnSpc>
          </a:pPr>
          <a:r>
            <a:rPr lang="en-US" dirty="0"/>
            <a:t>Theme Introduction and Problem Definition</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7A9EB276-8A32-48A2-BCEA-6DA34C641D92}">
      <dgm:prSet phldrT="[Text]"/>
      <dgm:spPr/>
      <dgm:t>
        <a:bodyPr/>
        <a:lstStyle/>
        <a:p>
          <a:pPr>
            <a:lnSpc>
              <a:spcPct val="100000"/>
            </a:lnSpc>
          </a:pPr>
          <a:endParaRPr lang="en-US" dirty="0"/>
        </a:p>
      </dgm:t>
    </dgm:pt>
    <dgm:pt modelId="{61070D61-32C8-4146-8D4E-6722AE3ACB1E}" type="parTrans" cxnId="{958FDA7D-D122-413D-857F-2443DFE58518}">
      <dgm:prSet/>
      <dgm:spPr/>
      <dgm:t>
        <a:bodyPr/>
        <a:lstStyle/>
        <a:p>
          <a:endParaRPr lang="en-ZA"/>
        </a:p>
      </dgm:t>
    </dgm:pt>
    <dgm:pt modelId="{3CBDD6F4-9812-4B1E-B856-4DEF916B5107}" type="sibTrans" cxnId="{958FDA7D-D122-413D-857F-2443DFE58518}">
      <dgm:prSet/>
      <dgm:spPr/>
      <dgm:t>
        <a:bodyPr/>
        <a:lstStyle/>
        <a:p>
          <a:endParaRPr lang="en-ZA"/>
        </a:p>
      </dgm:t>
    </dgm:pt>
    <dgm:pt modelId="{F6B66897-82D2-43EE-9F8D-912746B0A1E8}">
      <dgm:prSet phldrT="[Text]"/>
      <dgm:spPr>
        <a:solidFill>
          <a:schemeClr val="accent1">
            <a:lumMod val="75000"/>
          </a:schemeClr>
        </a:solidFill>
      </dgm:spPr>
      <dgm:t>
        <a:bodyPr/>
        <a:lstStyle/>
        <a:p>
          <a:pPr>
            <a:lnSpc>
              <a:spcPct val="100000"/>
            </a:lnSpc>
          </a:pPr>
          <a:r>
            <a:rPr lang="en-US" dirty="0"/>
            <a:t>Model and Time Series</a:t>
          </a:r>
        </a:p>
      </dgm:t>
    </dgm:pt>
    <dgm:pt modelId="{2F0F2B2B-2AD5-45E9-AFDC-02A063C6F63B}" type="parTrans" cxnId="{5111D412-5C08-412C-AE69-E2658E74680F}">
      <dgm:prSet/>
      <dgm:spPr/>
      <dgm:t>
        <a:bodyPr/>
        <a:lstStyle/>
        <a:p>
          <a:endParaRPr lang="en-ZA"/>
        </a:p>
      </dgm:t>
    </dgm:pt>
    <dgm:pt modelId="{72A3E406-E4C6-413A-B83B-7325479230B7}" type="sibTrans" cxnId="{5111D412-5C08-412C-AE69-E2658E74680F}">
      <dgm:prSet/>
      <dgm:spPr/>
      <dgm:t>
        <a:bodyPr/>
        <a:lstStyle/>
        <a:p>
          <a:endParaRPr lang="en-ZA"/>
        </a:p>
      </dgm:t>
    </dgm:pt>
    <dgm:pt modelId="{6F438516-C83F-4B9E-9E66-637AAE1BC05E}">
      <dgm:prSet phldrT="[Text]"/>
      <dgm:spPr>
        <a:solidFill>
          <a:schemeClr val="accent1">
            <a:lumMod val="75000"/>
          </a:schemeClr>
        </a:solidFill>
      </dgm:spPr>
      <dgm:t>
        <a:bodyPr/>
        <a:lstStyle/>
        <a:p>
          <a:pPr>
            <a:lnSpc>
              <a:spcPct val="100000"/>
            </a:lnSpc>
          </a:pPr>
          <a:r>
            <a:rPr lang="en-US" dirty="0"/>
            <a:t>Solution Techniques</a:t>
          </a:r>
        </a:p>
      </dgm:t>
    </dgm:pt>
    <dgm:pt modelId="{3BAE64E4-EFA9-4F55-86CD-F28E58829036}" type="parTrans" cxnId="{93A96B10-608D-4918-874F-626B27D24D5A}">
      <dgm:prSet/>
      <dgm:spPr/>
      <dgm:t>
        <a:bodyPr/>
        <a:lstStyle/>
        <a:p>
          <a:endParaRPr lang="en-ZA"/>
        </a:p>
      </dgm:t>
    </dgm:pt>
    <dgm:pt modelId="{8F1BCB6E-EE35-4407-AB9B-53B58F88DA52}" type="sibTrans" cxnId="{93A96B10-608D-4918-874F-626B27D24D5A}">
      <dgm:prSet/>
      <dgm:spPr/>
      <dgm:t>
        <a:bodyPr/>
        <a:lstStyle/>
        <a:p>
          <a:endParaRPr lang="en-ZA"/>
        </a:p>
      </dgm:t>
    </dgm:pt>
    <dgm:pt modelId="{94950E0F-1F4F-42EF-9999-72B3F761AC79}">
      <dgm:prSet phldrT="[Text]"/>
      <dgm:spPr/>
      <dgm:t>
        <a:bodyPr/>
        <a:lstStyle/>
        <a:p>
          <a:pPr>
            <a:lnSpc>
              <a:spcPct val="100000"/>
            </a:lnSpc>
          </a:pPr>
          <a:endParaRPr lang="en-US" dirty="0"/>
        </a:p>
      </dgm:t>
    </dgm:pt>
    <dgm:pt modelId="{604792E0-B7C4-4606-B8D1-50EDA663BEF1}" type="parTrans" cxnId="{5F7E6BC0-8482-42D7-AF99-4827BDCE8D71}">
      <dgm:prSet/>
      <dgm:spPr/>
      <dgm:t>
        <a:bodyPr/>
        <a:lstStyle/>
        <a:p>
          <a:endParaRPr lang="en-ZA"/>
        </a:p>
      </dgm:t>
    </dgm:pt>
    <dgm:pt modelId="{67FAF5FE-DC35-4324-B3B3-F335D92540A3}" type="sibTrans" cxnId="{5F7E6BC0-8482-42D7-AF99-4827BDCE8D71}">
      <dgm:prSet/>
      <dgm:spPr/>
      <dgm:t>
        <a:bodyPr/>
        <a:lstStyle/>
        <a:p>
          <a:endParaRPr lang="en-ZA"/>
        </a:p>
      </dgm:t>
    </dgm:pt>
    <dgm:pt modelId="{B8424190-AD72-41D0-A3C4-221EEEC54CF3}">
      <dgm:prSet phldrT="[Text]"/>
      <dgm:spPr>
        <a:solidFill>
          <a:schemeClr val="accent1">
            <a:lumMod val="75000"/>
          </a:schemeClr>
        </a:solidFill>
      </dgm:spPr>
      <dgm:t>
        <a:bodyPr/>
        <a:lstStyle/>
        <a:p>
          <a:pPr>
            <a:lnSpc>
              <a:spcPct val="100000"/>
            </a:lnSpc>
          </a:pPr>
          <a:r>
            <a:rPr lang="en-US" dirty="0"/>
            <a:t>Machine Learning Approach</a:t>
          </a:r>
        </a:p>
      </dgm:t>
    </dgm:pt>
    <dgm:pt modelId="{4F756C6D-8BB4-43B8-9883-D21F86068CBB}" type="parTrans" cxnId="{1594E701-5699-4ABF-9AF2-7E580DBFC6D8}">
      <dgm:prSet/>
      <dgm:spPr/>
      <dgm:t>
        <a:bodyPr/>
        <a:lstStyle/>
        <a:p>
          <a:endParaRPr lang="en-ZA"/>
        </a:p>
      </dgm:t>
    </dgm:pt>
    <dgm:pt modelId="{E8EFB401-B914-4060-8BC3-A6C88418FFAC}" type="sibTrans" cxnId="{1594E701-5699-4ABF-9AF2-7E580DBFC6D8}">
      <dgm:prSet/>
      <dgm:spPr/>
      <dgm:t>
        <a:bodyPr/>
        <a:lstStyle/>
        <a:p>
          <a:endParaRPr lang="en-ZA"/>
        </a:p>
      </dgm:t>
    </dgm:pt>
    <dgm:pt modelId="{7FF08D3F-6ECF-40B8-BE37-6FFAB3D083E4}">
      <dgm:prSet phldrT="[Text]"/>
      <dgm:spPr>
        <a:solidFill>
          <a:schemeClr val="accent1">
            <a:lumMod val="75000"/>
          </a:schemeClr>
        </a:solidFill>
      </dgm:spPr>
      <dgm:t>
        <a:bodyPr/>
        <a:lstStyle/>
        <a:p>
          <a:pPr>
            <a:lnSpc>
              <a:spcPct val="100000"/>
            </a:lnSpc>
          </a:pPr>
          <a:r>
            <a:rPr lang="en-US" dirty="0"/>
            <a:t>Data</a:t>
          </a:r>
        </a:p>
      </dgm:t>
    </dgm:pt>
    <dgm:pt modelId="{51A8C1E0-09AC-4D75-91DC-A40E18B1513E}" type="parTrans" cxnId="{01C742F2-1709-46D5-8867-00E0F3B10047}">
      <dgm:prSet/>
      <dgm:spPr/>
      <dgm:t>
        <a:bodyPr/>
        <a:lstStyle/>
        <a:p>
          <a:endParaRPr lang="en-ZA"/>
        </a:p>
      </dgm:t>
    </dgm:pt>
    <dgm:pt modelId="{6D9997AB-B8A3-4BE7-AAAF-FF459BE5C6F9}" type="sibTrans" cxnId="{01C742F2-1709-46D5-8867-00E0F3B10047}">
      <dgm:prSet/>
      <dgm:spPr/>
      <dgm:t>
        <a:bodyPr/>
        <a:lstStyle/>
        <a:p>
          <a:endParaRPr lang="en-ZA"/>
        </a:p>
      </dgm:t>
    </dgm:pt>
    <dgm:pt modelId="{283099F4-E534-45EB-B8A9-238A8F43DE67}">
      <dgm:prSet phldrT="[Text]"/>
      <dgm:spPr/>
      <dgm:t>
        <a:bodyPr/>
        <a:lstStyle/>
        <a:p>
          <a:pPr>
            <a:lnSpc>
              <a:spcPct val="100000"/>
            </a:lnSpc>
          </a:pPr>
          <a:endParaRPr lang="en-US" dirty="0"/>
        </a:p>
      </dgm:t>
    </dgm:pt>
    <dgm:pt modelId="{D1736086-EE7A-42E4-8C43-D760301FFE34}" type="parTrans" cxnId="{DB0B1B69-08E0-427F-B96B-2A5BF6373C3E}">
      <dgm:prSet/>
      <dgm:spPr/>
      <dgm:t>
        <a:bodyPr/>
        <a:lstStyle/>
        <a:p>
          <a:endParaRPr lang="en-ZA"/>
        </a:p>
      </dgm:t>
    </dgm:pt>
    <dgm:pt modelId="{BEEBC287-ECEE-4178-8356-C203E95ADB3E}" type="sibTrans" cxnId="{DB0B1B69-08E0-427F-B96B-2A5BF6373C3E}">
      <dgm:prSet/>
      <dgm:spPr/>
      <dgm:t>
        <a:bodyPr/>
        <a:lstStyle/>
        <a:p>
          <a:endParaRPr lang="en-ZA"/>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7"/>
      <dgm:spPr/>
    </dgm:pt>
    <dgm:pt modelId="{D79B43FC-100B-4A0D-A4D5-0D2D04B99064}" type="pres">
      <dgm:prSet presAssocID="{7E5AA53B-3EEE-4DE4-BB81-9044890C2946}" presName="conn" presStyleLbl="parChTrans1D2" presStyleIdx="0" presStyleCnt="1" custScaleX="87915"/>
      <dgm:spPr/>
    </dgm:pt>
    <dgm:pt modelId="{3CAD8DA1-8D53-445C-ACE8-D8449E4F0F55}" type="pres">
      <dgm:prSet presAssocID="{7E5AA53B-3EEE-4DE4-BB81-9044890C2946}" presName="extraNode" presStyleLbl="node1" presStyleIdx="0" presStyleCnt="7"/>
      <dgm:spPr/>
    </dgm:pt>
    <dgm:pt modelId="{429CABD1-4116-474B-81BF-735E2CA9DD00}" type="pres">
      <dgm:prSet presAssocID="{7E5AA53B-3EEE-4DE4-BB81-9044890C2946}" presName="dstNode" presStyleLbl="node1" presStyleIdx="0" presStyleCnt="7"/>
      <dgm:spPr/>
    </dgm:pt>
    <dgm:pt modelId="{58319267-C71E-43C9-94E1-827D0616C7A7}" type="pres">
      <dgm:prSet presAssocID="{6750AC01-D39D-4F3A-9DC8-2A211EE986A2}" presName="text_1" presStyleLbl="node1" presStyleIdx="0" presStyleCnt="7" custFlipVert="0" custScaleX="96501" custScaleY="86611">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7" custScaleX="99943" custScaleY="72180"/>
      <dgm:spPr>
        <a:ln>
          <a:solidFill>
            <a:schemeClr val="accent1">
              <a:lumMod val="40000"/>
              <a:lumOff val="60000"/>
            </a:schemeClr>
          </a:solidFill>
        </a:ln>
      </dgm:spPr>
    </dgm:pt>
    <dgm:pt modelId="{95DE6538-27BD-44AF-A1A8-CA8F6B10FDD2}" type="pres">
      <dgm:prSet presAssocID="{0BEF68B8-1228-47BB-83B5-7B9CD1E3F84E}" presName="text_2" presStyleLbl="node1" presStyleIdx="1" presStyleCnt="7">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7"/>
      <dgm:spPr>
        <a:ln>
          <a:solidFill>
            <a:schemeClr val="accent1">
              <a:lumMod val="40000"/>
              <a:lumOff val="60000"/>
            </a:schemeClr>
          </a:solidFill>
        </a:ln>
      </dgm:spPr>
    </dgm:pt>
    <dgm:pt modelId="{E131CE4A-9776-44F4-BC03-867682E21374}" type="pres">
      <dgm:prSet presAssocID="{5605D28D-2CE6-4513-8566-952984E21E14}" presName="text_3" presStyleLbl="node1" presStyleIdx="2" presStyleCnt="7">
        <dgm:presLayoutVars>
          <dgm:bulletEnabled val="1"/>
        </dgm:presLayoutVars>
      </dgm:prSet>
      <dgm:spPr/>
    </dgm:pt>
    <dgm:pt modelId="{AC9A216A-8375-48F9-A4E6-8E0B64C0209B}"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7"/>
      <dgm:spPr>
        <a:ln>
          <a:solidFill>
            <a:schemeClr val="accent1">
              <a:lumMod val="40000"/>
              <a:lumOff val="60000"/>
            </a:schemeClr>
          </a:solidFill>
        </a:ln>
      </dgm:spPr>
    </dgm:pt>
    <dgm:pt modelId="{886BF17A-25D5-4097-B687-7E901792AD13}" type="pres">
      <dgm:prSet presAssocID="{B8424190-AD72-41D0-A3C4-221EEEC54CF3}" presName="text_4" presStyleLbl="node1" presStyleIdx="3" presStyleCnt="7">
        <dgm:presLayoutVars>
          <dgm:bulletEnabled val="1"/>
        </dgm:presLayoutVars>
      </dgm:prSet>
      <dgm:spPr/>
    </dgm:pt>
    <dgm:pt modelId="{D998C439-82CE-4C36-ABE8-C064A2A71A44}" type="pres">
      <dgm:prSet presAssocID="{B8424190-AD72-41D0-A3C4-221EEEC54CF3}" presName="accent_4" presStyleCnt="0"/>
      <dgm:spPr/>
    </dgm:pt>
    <dgm:pt modelId="{95D0B9AD-B697-4174-BC34-0DF2AED7ACF2}" type="pres">
      <dgm:prSet presAssocID="{B8424190-AD72-41D0-A3C4-221EEEC54CF3}" presName="accentRepeatNode" presStyleLbl="solidFgAcc1" presStyleIdx="3" presStyleCnt="7"/>
      <dgm:spPr>
        <a:ln>
          <a:solidFill>
            <a:schemeClr val="accent1">
              <a:lumMod val="40000"/>
              <a:lumOff val="60000"/>
            </a:schemeClr>
          </a:solidFill>
        </a:ln>
      </dgm:spPr>
    </dgm:pt>
    <dgm:pt modelId="{96FA5199-9D8B-4E63-9673-0FB85755DC19}" type="pres">
      <dgm:prSet presAssocID="{7FF08D3F-6ECF-40B8-BE37-6FFAB3D083E4}" presName="text_5" presStyleLbl="node1" presStyleIdx="4" presStyleCnt="7">
        <dgm:presLayoutVars>
          <dgm:bulletEnabled val="1"/>
        </dgm:presLayoutVars>
      </dgm:prSet>
      <dgm:spPr/>
    </dgm:pt>
    <dgm:pt modelId="{85AB61D1-149F-4889-B13E-631AC372A840}" type="pres">
      <dgm:prSet presAssocID="{7FF08D3F-6ECF-40B8-BE37-6FFAB3D083E4}" presName="accent_5" presStyleCnt="0"/>
      <dgm:spPr/>
    </dgm:pt>
    <dgm:pt modelId="{E311EE0D-26E2-4A0E-B425-89B3CE119810}" type="pres">
      <dgm:prSet presAssocID="{7FF08D3F-6ECF-40B8-BE37-6FFAB3D083E4}" presName="accentRepeatNode" presStyleLbl="solidFgAcc1" presStyleIdx="4" presStyleCnt="7"/>
      <dgm:spPr>
        <a:ln>
          <a:solidFill>
            <a:schemeClr val="accent1">
              <a:lumMod val="40000"/>
              <a:lumOff val="60000"/>
            </a:schemeClr>
          </a:solidFill>
        </a:ln>
      </dgm:spPr>
    </dgm:pt>
    <dgm:pt modelId="{75CEB409-56E7-4E4E-AFC5-62B7086BE971}" type="pres">
      <dgm:prSet presAssocID="{F6B66897-82D2-43EE-9F8D-912746B0A1E8}" presName="text_6" presStyleLbl="node1" presStyleIdx="5" presStyleCnt="7">
        <dgm:presLayoutVars>
          <dgm:bulletEnabled val="1"/>
        </dgm:presLayoutVars>
      </dgm:prSet>
      <dgm:spPr/>
    </dgm:pt>
    <dgm:pt modelId="{3FA5ED70-4CDF-4691-B27E-C4C0656DAEF2}" type="pres">
      <dgm:prSet presAssocID="{F6B66897-82D2-43EE-9F8D-912746B0A1E8}" presName="accent_6" presStyleCnt="0"/>
      <dgm:spPr/>
    </dgm:pt>
    <dgm:pt modelId="{CAA5B1C4-D0DF-43B1-835E-AC26B53BBA3A}" type="pres">
      <dgm:prSet presAssocID="{F6B66897-82D2-43EE-9F8D-912746B0A1E8}" presName="accentRepeatNode" presStyleLbl="solidFgAcc1" presStyleIdx="5" presStyleCnt="7"/>
      <dgm:spPr>
        <a:ln>
          <a:solidFill>
            <a:schemeClr val="accent1">
              <a:lumMod val="40000"/>
              <a:lumOff val="60000"/>
            </a:schemeClr>
          </a:solidFill>
        </a:ln>
      </dgm:spPr>
    </dgm:pt>
    <dgm:pt modelId="{6610F5CC-8473-4BDB-99B7-7C80F7D5C7C6}" type="pres">
      <dgm:prSet presAssocID="{6F438516-C83F-4B9E-9E66-637AAE1BC05E}" presName="text_7" presStyleLbl="node1" presStyleIdx="6" presStyleCnt="7">
        <dgm:presLayoutVars>
          <dgm:bulletEnabled val="1"/>
        </dgm:presLayoutVars>
      </dgm:prSet>
      <dgm:spPr/>
    </dgm:pt>
    <dgm:pt modelId="{43C9D2C5-14E6-40E6-AC9A-58AC90624485}" type="pres">
      <dgm:prSet presAssocID="{6F438516-C83F-4B9E-9E66-637AAE1BC05E}" presName="accent_7" presStyleCnt="0"/>
      <dgm:spPr/>
    </dgm:pt>
    <dgm:pt modelId="{BE3357B9-5747-4BBA-9F78-7836B9411865}" type="pres">
      <dgm:prSet presAssocID="{6F438516-C83F-4B9E-9E66-637AAE1BC05E}" presName="accentRepeatNode" presStyleLbl="solidFgAcc1" presStyleIdx="6" presStyleCnt="7"/>
      <dgm:spPr/>
    </dgm:pt>
  </dgm:ptLst>
  <dgm:cxnLst>
    <dgm:cxn modelId="{1594E701-5699-4ABF-9AF2-7E580DBFC6D8}" srcId="{7E5AA53B-3EEE-4DE4-BB81-9044890C2946}" destId="{B8424190-AD72-41D0-A3C4-221EEEC54CF3}" srcOrd="3" destOrd="0" parTransId="{4F756C6D-8BB4-43B8-9883-D21F86068CBB}" sibTransId="{E8EFB401-B914-4060-8BC3-A6C88418FFAC}"/>
    <dgm:cxn modelId="{93A96B10-608D-4918-874F-626B27D24D5A}" srcId="{7E5AA53B-3EEE-4DE4-BB81-9044890C2946}" destId="{6F438516-C83F-4B9E-9E66-637AAE1BC05E}" srcOrd="6" destOrd="0" parTransId="{3BAE64E4-EFA9-4F55-86CD-F28E58829036}" sibTransId="{8F1BCB6E-EE35-4407-AB9B-53B58F88DA52}"/>
    <dgm:cxn modelId="{A11E3B12-1828-45A7-86C3-BB85832DF84D}" type="presOf" srcId="{CA077D98-8478-47EA-B6A9-99ACE60C64D4}" destId="{D79B43FC-100B-4A0D-A4D5-0D2D04B99064}" srcOrd="0" destOrd="0" presId="urn:microsoft.com/office/officeart/2008/layout/VerticalCurvedList"/>
    <dgm:cxn modelId="{5111D412-5C08-412C-AE69-E2658E74680F}" srcId="{7E5AA53B-3EEE-4DE4-BB81-9044890C2946}" destId="{F6B66897-82D2-43EE-9F8D-912746B0A1E8}" srcOrd="5" destOrd="0" parTransId="{2F0F2B2B-2AD5-45E9-AFDC-02A063C6F63B}" sibTransId="{72A3E406-E4C6-413A-B83B-7325479230B7}"/>
    <dgm:cxn modelId="{E9BB3A1A-88F0-4CC5-9F75-0667231831BB}" type="presOf" srcId="{6F438516-C83F-4B9E-9E66-637AAE1BC05E}" destId="{6610F5CC-8473-4BDB-99B7-7C80F7D5C7C6}" srcOrd="0" destOrd="0" presId="urn:microsoft.com/office/officeart/2008/layout/VerticalCurvedList"/>
    <dgm:cxn modelId="{92A9903E-7E87-4207-9E28-9C075DEB32D1}" type="presOf" srcId="{F6B66897-82D2-43EE-9F8D-912746B0A1E8}" destId="{75CEB409-56E7-4E4E-AFC5-62B7086BE971}"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DB0B1B69-08E0-427F-B96B-2A5BF6373C3E}" srcId="{7E5AA53B-3EEE-4DE4-BB81-9044890C2946}" destId="{283099F4-E534-45EB-B8A9-238A8F43DE67}" srcOrd="7" destOrd="0" parTransId="{D1736086-EE7A-42E4-8C43-D760301FFE34}" sibTransId="{BEEBC287-ECEE-4178-8356-C203E95ADB3E}"/>
    <dgm:cxn modelId="{F537754A-1989-4D4B-B91B-918C2D32F65A}" type="presOf" srcId="{B8424190-AD72-41D0-A3C4-221EEEC54CF3}" destId="{886BF17A-25D5-4097-B687-7E901792AD13}" srcOrd="0" destOrd="0" presId="urn:microsoft.com/office/officeart/2008/layout/VerticalCurvedList"/>
    <dgm:cxn modelId="{29DA474E-5DFA-4C66-882F-319C49ABBB19}" type="presOf" srcId="{6750AC01-D39D-4F3A-9DC8-2A211EE986A2}" destId="{58319267-C71E-43C9-94E1-827D0616C7A7}" srcOrd="0" destOrd="0" presId="urn:microsoft.com/office/officeart/2008/layout/VerticalCurvedList"/>
    <dgm:cxn modelId="{CCFF8475-78A9-4393-8806-04A0C0C863AF}" type="presOf" srcId="{7FF08D3F-6ECF-40B8-BE37-6FFAB3D083E4}" destId="{96FA5199-9D8B-4E63-9673-0FB85755DC19}" srcOrd="0" destOrd="0" presId="urn:microsoft.com/office/officeart/2008/layout/VerticalCurvedList"/>
    <dgm:cxn modelId="{7084AA77-BACB-46CB-AE4A-77B62D3ED1AF}" type="presOf" srcId="{5605D28D-2CE6-4513-8566-952984E21E14}" destId="{E131CE4A-9776-44F4-BC03-867682E21374}" srcOrd="0" destOrd="0" presId="urn:microsoft.com/office/officeart/2008/layout/VerticalCurvedList"/>
    <dgm:cxn modelId="{958FDA7D-D122-413D-857F-2443DFE58518}" srcId="{7E5AA53B-3EEE-4DE4-BB81-9044890C2946}" destId="{7A9EB276-8A32-48A2-BCEA-6DA34C641D92}" srcOrd="9" destOrd="0" parTransId="{61070D61-32C8-4146-8D4E-6722AE3ACB1E}" sibTransId="{3CBDD6F4-9812-4B1E-B856-4DEF916B5107}"/>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A378892-5CCC-4F0D-8A38-4BEAECF30F24}" type="presOf" srcId="{0BEF68B8-1228-47BB-83B5-7B9CD1E3F84E}" destId="{95DE6538-27BD-44AF-A1A8-CA8F6B10FDD2}" srcOrd="0" destOrd="0" presId="urn:microsoft.com/office/officeart/2008/layout/VerticalCurvedList"/>
    <dgm:cxn modelId="{5F7E6BC0-8482-42D7-AF99-4827BDCE8D71}" srcId="{7E5AA53B-3EEE-4DE4-BB81-9044890C2946}" destId="{94950E0F-1F4F-42EF-9999-72B3F761AC79}" srcOrd="8" destOrd="0" parTransId="{604792E0-B7C4-4606-B8D1-50EDA663BEF1}" sibTransId="{67FAF5FE-DC35-4324-B3B3-F335D92540A3}"/>
    <dgm:cxn modelId="{01C742F2-1709-46D5-8867-00E0F3B10047}" srcId="{7E5AA53B-3EEE-4DE4-BB81-9044890C2946}" destId="{7FF08D3F-6ECF-40B8-BE37-6FFAB3D083E4}" srcOrd="4" destOrd="0" parTransId="{51A8C1E0-09AC-4D75-91DC-A40E18B1513E}" sibTransId="{6D9997AB-B8A3-4BE7-AAAF-FF459BE5C6F9}"/>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987EB7C0-CA3E-4874-85E0-01E9060A2D35}" type="presParOf" srcId="{90561C55-3C6E-4D53-85E1-2C50BCDDA392}" destId="{E131CE4A-9776-44F4-BC03-867682E21374}" srcOrd="5" destOrd="0" presId="urn:microsoft.com/office/officeart/2008/layout/VerticalCurvedList"/>
    <dgm:cxn modelId="{91E55363-8DCA-455E-A203-06A9410994CB}" type="presParOf" srcId="{90561C55-3C6E-4D53-85E1-2C50BCDDA392}" destId="{AC9A216A-8375-48F9-A4E6-8E0B64C0209B}" srcOrd="6" destOrd="0" presId="urn:microsoft.com/office/officeart/2008/layout/VerticalCurvedList"/>
    <dgm:cxn modelId="{D866D586-1293-4049-B6E3-B467C1D5ED64}" type="presParOf" srcId="{AC9A216A-8375-48F9-A4E6-8E0B64C0209B}" destId="{A965097E-32F1-4AB8-8C4E-2814A7596B2F}" srcOrd="0" destOrd="0" presId="urn:microsoft.com/office/officeart/2008/layout/VerticalCurvedList"/>
    <dgm:cxn modelId="{F5C6D520-BF24-44C5-BCC9-CA5A76D5B6B1}" type="presParOf" srcId="{90561C55-3C6E-4D53-85E1-2C50BCDDA392}" destId="{886BF17A-25D5-4097-B687-7E901792AD13}" srcOrd="7" destOrd="0" presId="urn:microsoft.com/office/officeart/2008/layout/VerticalCurvedList"/>
    <dgm:cxn modelId="{525A2E9B-26C3-4D10-9201-2C90C546F0E4}" type="presParOf" srcId="{90561C55-3C6E-4D53-85E1-2C50BCDDA392}" destId="{D998C439-82CE-4C36-ABE8-C064A2A71A44}" srcOrd="8" destOrd="0" presId="urn:microsoft.com/office/officeart/2008/layout/VerticalCurvedList"/>
    <dgm:cxn modelId="{BFD42E14-9A89-40C4-99F0-62D14EDE91E0}" type="presParOf" srcId="{D998C439-82CE-4C36-ABE8-C064A2A71A44}" destId="{95D0B9AD-B697-4174-BC34-0DF2AED7ACF2}" srcOrd="0" destOrd="0" presId="urn:microsoft.com/office/officeart/2008/layout/VerticalCurvedList"/>
    <dgm:cxn modelId="{833AC858-08CC-4456-B342-9CF5E884A649}" type="presParOf" srcId="{90561C55-3C6E-4D53-85E1-2C50BCDDA392}" destId="{96FA5199-9D8B-4E63-9673-0FB85755DC19}" srcOrd="9" destOrd="0" presId="urn:microsoft.com/office/officeart/2008/layout/VerticalCurvedList"/>
    <dgm:cxn modelId="{D9CFD491-3E0B-4EB2-AC73-1E19DA34B6A5}" type="presParOf" srcId="{90561C55-3C6E-4D53-85E1-2C50BCDDA392}" destId="{85AB61D1-149F-4889-B13E-631AC372A840}" srcOrd="10" destOrd="0" presId="urn:microsoft.com/office/officeart/2008/layout/VerticalCurvedList"/>
    <dgm:cxn modelId="{25F46509-9492-4CFB-A6FF-C9C946F3C985}" type="presParOf" srcId="{85AB61D1-149F-4889-B13E-631AC372A840}" destId="{E311EE0D-26E2-4A0E-B425-89B3CE119810}" srcOrd="0" destOrd="0" presId="urn:microsoft.com/office/officeart/2008/layout/VerticalCurvedList"/>
    <dgm:cxn modelId="{89F87E8E-A0C9-452A-996B-095D147A9720}" type="presParOf" srcId="{90561C55-3C6E-4D53-85E1-2C50BCDDA392}" destId="{75CEB409-56E7-4E4E-AFC5-62B7086BE971}" srcOrd="11" destOrd="0" presId="urn:microsoft.com/office/officeart/2008/layout/VerticalCurvedList"/>
    <dgm:cxn modelId="{5BDAC90C-8C73-4D54-9AFD-69C95FDBB070}" type="presParOf" srcId="{90561C55-3C6E-4D53-85E1-2C50BCDDA392}" destId="{3FA5ED70-4CDF-4691-B27E-C4C0656DAEF2}" srcOrd="12" destOrd="0" presId="urn:microsoft.com/office/officeart/2008/layout/VerticalCurvedList"/>
    <dgm:cxn modelId="{3D5FD9A1-91CD-4B03-A9DA-AFF2CF6B0571}" type="presParOf" srcId="{3FA5ED70-4CDF-4691-B27E-C4C0656DAEF2}" destId="{CAA5B1C4-D0DF-43B1-835E-AC26B53BBA3A}" srcOrd="0" destOrd="0" presId="urn:microsoft.com/office/officeart/2008/layout/VerticalCurvedList"/>
    <dgm:cxn modelId="{F4E027C8-85D9-42CF-BBC6-22ABE57352E5}" type="presParOf" srcId="{90561C55-3C6E-4D53-85E1-2C50BCDDA392}" destId="{6610F5CC-8473-4BDB-99B7-7C80F7D5C7C6}" srcOrd="13" destOrd="0" presId="urn:microsoft.com/office/officeart/2008/layout/VerticalCurvedList"/>
    <dgm:cxn modelId="{34B36870-19DD-4D4D-B0F6-56F9E9876DD5}" type="presParOf" srcId="{90561C55-3C6E-4D53-85E1-2C50BCDDA392}" destId="{43C9D2C5-14E6-40E6-AC9A-58AC90624485}" srcOrd="14" destOrd="0" presId="urn:microsoft.com/office/officeart/2008/layout/VerticalCurvedList"/>
    <dgm:cxn modelId="{E67C2E8C-9B1F-4FB6-80C1-98E69B9780BB}" type="presParOf" srcId="{43C9D2C5-14E6-40E6-AC9A-58AC90624485}" destId="{BE3357B9-5747-4BBA-9F78-7836B941186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563760" y="-753830"/>
          <a:ext cx="5150938" cy="5858998"/>
        </a:xfrm>
        <a:prstGeom prst="blockArc">
          <a:avLst>
            <a:gd name="adj1" fmla="val 18900000"/>
            <a:gd name="adj2" fmla="val 2700000"/>
            <a:gd name="adj3" fmla="val 369"/>
          </a:avLst>
        </a:prstGeom>
        <a:noFill/>
        <a:ln w="6350" cap="flat" cmpd="sng" algn="ctr">
          <a:solidFill>
            <a:schemeClr val="accent1">
              <a:lumMod val="40000"/>
              <a:lumOff val="60000"/>
            </a:schemeClr>
          </a:solidFill>
          <a:prstDash val="solid"/>
          <a:miter lim="800000"/>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77095" y="224285"/>
          <a:ext cx="9479079" cy="342502"/>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AI Solution</a:t>
          </a:r>
        </a:p>
      </dsp:txBody>
      <dsp:txXfrm>
        <a:off x="477095" y="224285"/>
        <a:ext cx="9479079" cy="342502"/>
      </dsp:txXfrm>
    </dsp:sp>
    <dsp:sp modelId="{07CB3071-D555-47DA-A36A-69EB91531FD8}">
      <dsp:nvSpPr>
        <dsp:cNvPr id="0" name=""/>
        <dsp:cNvSpPr/>
      </dsp:nvSpPr>
      <dsp:spPr>
        <a:xfrm>
          <a:off x="58231" y="217139"/>
          <a:ext cx="494030" cy="356794"/>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663361" y="791334"/>
          <a:ext cx="9464663"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Business Objectives Success Criteria</a:t>
          </a:r>
        </a:p>
      </dsp:txBody>
      <dsp:txXfrm>
        <a:off x="663361" y="791334"/>
        <a:ext cx="9464663" cy="395449"/>
      </dsp:txXfrm>
    </dsp:sp>
    <dsp:sp modelId="{3F8116AC-FAC3-4E95-9865-93CCFEB191B9}">
      <dsp:nvSpPr>
        <dsp:cNvPr id="0" name=""/>
        <dsp:cNvSpPr/>
      </dsp:nvSpPr>
      <dsp:spPr>
        <a:xfrm>
          <a:off x="416205" y="741903"/>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E131CE4A-9776-44F4-BC03-867682E21374}">
      <dsp:nvSpPr>
        <dsp:cNvPr id="0" name=""/>
        <dsp:cNvSpPr/>
      </dsp:nvSpPr>
      <dsp:spPr>
        <a:xfrm>
          <a:off x="859606" y="1384421"/>
          <a:ext cx="9268417"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Theme Introduction and Problem Definition</a:t>
          </a:r>
        </a:p>
      </dsp:txBody>
      <dsp:txXfrm>
        <a:off x="859606" y="1384421"/>
        <a:ext cx="9268417" cy="395449"/>
      </dsp:txXfrm>
    </dsp:sp>
    <dsp:sp modelId="{A965097E-32F1-4AB8-8C4E-2814A7596B2F}">
      <dsp:nvSpPr>
        <dsp:cNvPr id="0" name=""/>
        <dsp:cNvSpPr/>
      </dsp:nvSpPr>
      <dsp:spPr>
        <a:xfrm>
          <a:off x="612450" y="1334990"/>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886BF17A-25D5-4097-B687-7E901792AD13}">
      <dsp:nvSpPr>
        <dsp:cNvPr id="0" name=""/>
        <dsp:cNvSpPr/>
      </dsp:nvSpPr>
      <dsp:spPr>
        <a:xfrm>
          <a:off x="922266" y="1977944"/>
          <a:ext cx="9205758"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Machine Learning Approach</a:t>
          </a:r>
        </a:p>
      </dsp:txBody>
      <dsp:txXfrm>
        <a:off x="922266" y="1977944"/>
        <a:ext cx="9205758" cy="395449"/>
      </dsp:txXfrm>
    </dsp:sp>
    <dsp:sp modelId="{95D0B9AD-B697-4174-BC34-0DF2AED7ACF2}">
      <dsp:nvSpPr>
        <dsp:cNvPr id="0" name=""/>
        <dsp:cNvSpPr/>
      </dsp:nvSpPr>
      <dsp:spPr>
        <a:xfrm>
          <a:off x="675110" y="1928513"/>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96FA5199-9D8B-4E63-9673-0FB85755DC19}">
      <dsp:nvSpPr>
        <dsp:cNvPr id="0" name=""/>
        <dsp:cNvSpPr/>
      </dsp:nvSpPr>
      <dsp:spPr>
        <a:xfrm>
          <a:off x="859606" y="2571466"/>
          <a:ext cx="9268417"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Data</a:t>
          </a:r>
        </a:p>
      </dsp:txBody>
      <dsp:txXfrm>
        <a:off x="859606" y="2571466"/>
        <a:ext cx="9268417" cy="395449"/>
      </dsp:txXfrm>
    </dsp:sp>
    <dsp:sp modelId="{E311EE0D-26E2-4A0E-B425-89B3CE119810}">
      <dsp:nvSpPr>
        <dsp:cNvPr id="0" name=""/>
        <dsp:cNvSpPr/>
      </dsp:nvSpPr>
      <dsp:spPr>
        <a:xfrm>
          <a:off x="612450" y="2522035"/>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75CEB409-56E7-4E4E-AFC5-62B7086BE971}">
      <dsp:nvSpPr>
        <dsp:cNvPr id="0" name=""/>
        <dsp:cNvSpPr/>
      </dsp:nvSpPr>
      <dsp:spPr>
        <a:xfrm>
          <a:off x="663361" y="3164554"/>
          <a:ext cx="9464663"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Model and Time Series</a:t>
          </a:r>
        </a:p>
      </dsp:txBody>
      <dsp:txXfrm>
        <a:off x="663361" y="3164554"/>
        <a:ext cx="9464663" cy="395449"/>
      </dsp:txXfrm>
    </dsp:sp>
    <dsp:sp modelId="{CAA5B1C4-D0DF-43B1-835E-AC26B53BBA3A}">
      <dsp:nvSpPr>
        <dsp:cNvPr id="0" name=""/>
        <dsp:cNvSpPr/>
      </dsp:nvSpPr>
      <dsp:spPr>
        <a:xfrm>
          <a:off x="416205" y="3115122"/>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6610F5CC-8473-4BDB-99B7-7C80F7D5C7C6}">
      <dsp:nvSpPr>
        <dsp:cNvPr id="0" name=""/>
        <dsp:cNvSpPr/>
      </dsp:nvSpPr>
      <dsp:spPr>
        <a:xfrm>
          <a:off x="305246" y="3758076"/>
          <a:ext cx="9822778"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Solution Techniques</a:t>
          </a:r>
        </a:p>
      </dsp:txBody>
      <dsp:txXfrm>
        <a:off x="305246" y="3758076"/>
        <a:ext cx="9822778" cy="395449"/>
      </dsp:txXfrm>
    </dsp:sp>
    <dsp:sp modelId="{BE3357B9-5747-4BBA-9F78-7836B9411865}">
      <dsp:nvSpPr>
        <dsp:cNvPr id="0" name=""/>
        <dsp:cNvSpPr/>
      </dsp:nvSpPr>
      <dsp:spPr>
        <a:xfrm>
          <a:off x="58090" y="3708645"/>
          <a:ext cx="494311" cy="494311"/>
        </a:xfrm>
        <a:prstGeom prst="ellipse">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D5E5B-607A-C065-D1F5-3261C3C99F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5AF61778-C38E-0A36-1350-9B9A86A418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979FE359-5933-5683-1970-D1DABE2DB090}"/>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87D79FE6-AB19-0912-5FED-06C4914D87A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A85D9B16-C58B-BC2B-5D7A-3123E7195186}"/>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9397444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753D3-82D7-4BA8-E331-5DDFD16B1616}"/>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3131B9B3-FC5D-5709-B44D-5D4F9A6A95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661DEEBB-8D1B-7C38-271A-081FD5C97E80}"/>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BAE8A230-591C-CBED-6500-09DC28749483}"/>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C12B0D8-479D-4015-3A8D-67508C8F565C}"/>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90340581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19C569-1DD1-1A1E-9239-34B75A46130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69FAED64-2D9E-117D-DE2A-71FED20264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7ACCB491-66A1-8188-33F9-7A28D430838E}"/>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68BDDE27-7AE8-1FBE-37A1-7B9BEB90B7F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17E41B04-076E-DB0C-1B05-72C238E93AB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0798051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5ADEF-5B2A-CFE3-FE6C-F9B1553366FA}"/>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39BA9CC5-28A7-FA4D-217B-A86C393166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B28CE2B-556E-2996-1C82-20C538AE96F0}"/>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C612EC20-7E8C-6D9D-F9A9-1EAEE726DEB5}"/>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48D6144-7E1B-C559-8EF3-FFB405658A97}"/>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81478149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8EE1B-8ABC-6CDC-B302-90D09687B3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B39C2CA8-2BBF-5200-0B5B-614EA6CA99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9F5DF-E84B-E05D-DEA3-874AEBDC5E6D}"/>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90384CEC-1FAB-E2F7-E422-4483B769374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2ABC095-8BDA-ADB3-78AA-A9B09B36DAC7}"/>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85116385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5B378-5ADF-37B5-0E68-D3ECA758D010}"/>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E9668008-5EBA-2DD5-1171-F54E484C5C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5A24F341-8B04-3E71-3799-79F4E271F5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7E4AA3B8-85FA-5763-9D70-8A0F8D8A51EF}"/>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6" name="Footer Placeholder 5">
            <a:extLst>
              <a:ext uri="{FF2B5EF4-FFF2-40B4-BE49-F238E27FC236}">
                <a16:creationId xmlns:a16="http://schemas.microsoft.com/office/drawing/2014/main" id="{48BAA0A4-7604-9326-88A4-61A178C75CA1}"/>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A586EDDE-1035-77BC-FF98-03210C62DF8D}"/>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1315127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F5189-8456-99AB-1253-3B8BEFA3036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93AB8BB1-A141-F9B0-9840-30CE063833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831E5F-E431-45DE-1094-F645737E48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FD7B03CE-DE60-FE62-BC6F-EED10CC5E0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EE0AA8-1C20-51E6-29B4-628C32AD87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29EEF804-F71C-47A1-54A6-8481BA1AD9CD}"/>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8" name="Footer Placeholder 7">
            <a:extLst>
              <a:ext uri="{FF2B5EF4-FFF2-40B4-BE49-F238E27FC236}">
                <a16:creationId xmlns:a16="http://schemas.microsoft.com/office/drawing/2014/main" id="{D3A524FF-14A9-A200-CE83-A3E9FB90A025}"/>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0306DB3B-0BD0-B4A6-3CB1-149CDF8AC90C}"/>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1790208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4C592-8582-FECB-5BA3-C637069786CA}"/>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9859D15C-AE53-B055-2FDC-60F522F8F4A6}"/>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4" name="Footer Placeholder 3">
            <a:extLst>
              <a:ext uri="{FF2B5EF4-FFF2-40B4-BE49-F238E27FC236}">
                <a16:creationId xmlns:a16="http://schemas.microsoft.com/office/drawing/2014/main" id="{89548909-47D6-2403-D0DE-AB70684F4264}"/>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0CA97FF2-DA56-1303-E0DD-E428DB4A66E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59348427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9CCD66-A54B-C8F6-A000-83C8089895E5}"/>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3" name="Footer Placeholder 2">
            <a:extLst>
              <a:ext uri="{FF2B5EF4-FFF2-40B4-BE49-F238E27FC236}">
                <a16:creationId xmlns:a16="http://schemas.microsoft.com/office/drawing/2014/main" id="{1F4F3A64-186E-E6B0-6455-616DCAEF59C0}"/>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15063767-00E9-43C2-84D1-E7E83409A732}"/>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381515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13CE6-FDCA-BCB4-79DC-5CAF324D24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4FC6D643-D21E-B910-4589-1A0628A4A3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C40A57AD-356C-EF8D-F2F4-0FC3B2821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710469-432D-B97B-E928-347E5D35C4F2}"/>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6" name="Footer Placeholder 5">
            <a:extLst>
              <a:ext uri="{FF2B5EF4-FFF2-40B4-BE49-F238E27FC236}">
                <a16:creationId xmlns:a16="http://schemas.microsoft.com/office/drawing/2014/main" id="{2153AEC1-98A7-C549-F462-FDEB91F30EDD}"/>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8F4F010E-B4EF-DEC3-3731-C9A43A9DD5E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46667289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8249F-4867-903B-A391-B7076C42F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8309ED4E-87DE-3E0A-9158-60D3F5FB4D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6B40983A-61CA-7B16-1121-C041B6FA70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5C4264-A690-F21A-84DB-0EB120ED1068}"/>
              </a:ext>
            </a:extLst>
          </p:cNvPr>
          <p:cNvSpPr>
            <a:spLocks noGrp="1"/>
          </p:cNvSpPr>
          <p:nvPr>
            <p:ph type="dt" sz="half" idx="10"/>
          </p:nvPr>
        </p:nvSpPr>
        <p:spPr/>
        <p:txBody>
          <a:bodyPr/>
          <a:lstStyle/>
          <a:p>
            <a:fld id="{1428FADB-5DDF-4D8B-9933-A2CD449237AC}" type="datetimeFigureOut">
              <a:rPr lang="en-ZA" smtClean="0"/>
              <a:t>2024/10/14</a:t>
            </a:fld>
            <a:endParaRPr lang="en-ZA"/>
          </a:p>
        </p:txBody>
      </p:sp>
      <p:sp>
        <p:nvSpPr>
          <p:cNvPr id="6" name="Footer Placeholder 5">
            <a:extLst>
              <a:ext uri="{FF2B5EF4-FFF2-40B4-BE49-F238E27FC236}">
                <a16:creationId xmlns:a16="http://schemas.microsoft.com/office/drawing/2014/main" id="{27440A44-1428-542D-066E-701C808C4D75}"/>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D346D4AB-EE57-4ABC-7D1B-549DABA24245}"/>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13624510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4EAC-2847-8AFA-4332-FAA93FD44F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C5134BF8-A39B-C90F-EE88-C736BE6786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BAB6589-CD8F-3EE7-BC94-D092A049D1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28FADB-5DDF-4D8B-9933-A2CD449237AC}" type="datetimeFigureOut">
              <a:rPr lang="en-ZA" smtClean="0"/>
              <a:t>2024/10/14</a:t>
            </a:fld>
            <a:endParaRPr lang="en-ZA"/>
          </a:p>
        </p:txBody>
      </p:sp>
      <p:sp>
        <p:nvSpPr>
          <p:cNvPr id="5" name="Footer Placeholder 4">
            <a:extLst>
              <a:ext uri="{FF2B5EF4-FFF2-40B4-BE49-F238E27FC236}">
                <a16:creationId xmlns:a16="http://schemas.microsoft.com/office/drawing/2014/main" id="{14DD8291-728E-974E-7082-BBAB669F19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A2BEABC8-FC2E-A641-EA7E-0E02F594D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A14BC1-F373-4C19-AFF7-017BBEA46103}" type="slidenum">
              <a:rPr lang="en-ZA" smtClean="0"/>
              <a:t>‹#›</a:t>
            </a:fld>
            <a:endParaRPr lang="en-ZA"/>
          </a:p>
        </p:txBody>
      </p:sp>
    </p:spTree>
    <p:extLst>
      <p:ext uri="{BB962C8B-B14F-4D97-AF65-F5344CB8AC3E}">
        <p14:creationId xmlns:p14="http://schemas.microsoft.com/office/powerpoint/2010/main" val="4123514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C0DE18-E8C5-822C-C694-4098807B87C8}"/>
              </a:ext>
            </a:extLst>
          </p:cNvPr>
          <p:cNvPicPr>
            <a:picLocks noChangeAspect="1"/>
          </p:cNvPicPr>
          <p:nvPr/>
        </p:nvPicPr>
        <p:blipFill>
          <a:blip r:embed="rId2"/>
          <a:stretch>
            <a:fillRect/>
          </a:stretch>
        </p:blipFill>
        <p:spPr>
          <a:xfrm>
            <a:off x="-115232" y="-92209"/>
            <a:ext cx="12681284" cy="6950209"/>
          </a:xfrm>
          <a:prstGeom prst="rect">
            <a:avLst/>
          </a:prstGeom>
        </p:spPr>
      </p:pic>
      <p:sp>
        <p:nvSpPr>
          <p:cNvPr id="2" name="Title 1">
            <a:extLst>
              <a:ext uri="{FF2B5EF4-FFF2-40B4-BE49-F238E27FC236}">
                <a16:creationId xmlns:a16="http://schemas.microsoft.com/office/drawing/2014/main" id="{2C26FF34-8E2E-CBE7-5E7C-CC405A63B00A}"/>
              </a:ext>
            </a:extLst>
          </p:cNvPr>
          <p:cNvSpPr>
            <a:spLocks noGrp="1"/>
          </p:cNvSpPr>
          <p:nvPr>
            <p:ph type="ctrTitle"/>
          </p:nvPr>
        </p:nvSpPr>
        <p:spPr>
          <a:xfrm>
            <a:off x="0" y="4511501"/>
            <a:ext cx="11333748" cy="1094874"/>
          </a:xfrm>
          <a:solidFill>
            <a:schemeClr val="accent1">
              <a:lumMod val="75000"/>
            </a:schemeClr>
          </a:solidFill>
        </p:spPr>
        <p:txBody>
          <a:bodyPr/>
          <a:lstStyle/>
          <a:p>
            <a:pPr algn="l"/>
            <a:r>
              <a:rPr lang="en-US" dirty="0">
                <a:solidFill>
                  <a:schemeClr val="bg1"/>
                </a:solidFill>
                <a:latin typeface="Arial" panose="020B0604020202020204" pitchFamily="34" charset="0"/>
                <a:cs typeface="Arial" panose="020B0604020202020204" pitchFamily="34" charset="0"/>
              </a:rPr>
              <a:t>THE HERD</a:t>
            </a:r>
            <a:endParaRPr lang="en-ZA" dirty="0">
              <a:solidFill>
                <a:schemeClr val="bg1"/>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2501CD2-4957-6F25-E9B3-6F1DE3F92101}"/>
              </a:ext>
            </a:extLst>
          </p:cNvPr>
          <p:cNvSpPr>
            <a:spLocks noGrp="1"/>
          </p:cNvSpPr>
          <p:nvPr>
            <p:ph type="subTitle" idx="1"/>
          </p:nvPr>
        </p:nvSpPr>
        <p:spPr>
          <a:xfrm>
            <a:off x="-1" y="5606375"/>
            <a:ext cx="11333747" cy="536848"/>
          </a:xfrm>
          <a:solidFill>
            <a:schemeClr val="accent1">
              <a:lumMod val="75000"/>
            </a:schemeClr>
          </a:solidFill>
        </p:spPr>
        <p:txBody>
          <a:bodyPr>
            <a:normAutofit fontScale="92500"/>
          </a:bodyPr>
          <a:lstStyle/>
          <a:p>
            <a:pPr algn="l"/>
            <a:r>
              <a:rPr lang="en-US" dirty="0">
                <a:solidFill>
                  <a:schemeClr val="bg1"/>
                </a:solidFill>
                <a:latin typeface="Arial" panose="020B0604020202020204" pitchFamily="34" charset="0"/>
                <a:cs typeface="Arial" panose="020B0604020202020204" pitchFamily="34" charset="0"/>
              </a:rPr>
              <a:t>AI SOLUTION HEALTHCARE AND EDUCATION </a:t>
            </a:r>
            <a:r>
              <a:rPr lang="en-US" dirty="0">
                <a:solidFill>
                  <a:schemeClr val="bg1"/>
                </a:solidFill>
              </a:rPr>
              <a:t>		            BUSINESS ANALYSIS 3.2</a:t>
            </a:r>
            <a:endParaRPr lang="en-ZA" dirty="0">
              <a:solidFill>
                <a:schemeClr val="bg1"/>
              </a:solidFill>
            </a:endParaRPr>
          </a:p>
        </p:txBody>
      </p:sp>
    </p:spTree>
    <p:extLst>
      <p:ext uri="{BB962C8B-B14F-4D97-AF65-F5344CB8AC3E}">
        <p14:creationId xmlns:p14="http://schemas.microsoft.com/office/powerpoint/2010/main" val="5059678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Deep Learning</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1150322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r>
              <a:rPr lang="en-US" sz="1200" dirty="0">
                <a:latin typeface="Arial" panose="020B0604020202020204" pitchFamily="34" charset="0"/>
                <a:cs typeface="Arial" panose="020B0604020202020204" pitchFamily="34" charset="0"/>
              </a:rPr>
              <a:t>Deep learning is a sophisticated subset of machine learning that enables computers to learn from large datasets by processing information through interconnected layers of "neurons," mimicking the human brain's structure. For an AI chatbot focused on health education in South Africa, deep learning can enhance the system's intelligence and usability.</a:t>
            </a:r>
          </a:p>
          <a:p>
            <a:r>
              <a:rPr lang="en-US" sz="1200" b="1" dirty="0">
                <a:latin typeface="Arial" panose="020B0604020202020204" pitchFamily="34" charset="0"/>
                <a:cs typeface="Arial" panose="020B0604020202020204" pitchFamily="34" charset="0"/>
              </a:rPr>
              <a:t>Deep Learning Techniques</a:t>
            </a:r>
          </a:p>
          <a:p>
            <a:pPr>
              <a:buFont typeface="+mj-lt"/>
              <a:buAutoNum type="arabicPeriod"/>
            </a:pPr>
            <a:r>
              <a:rPr lang="en-US" sz="1200" b="1" dirty="0">
                <a:latin typeface="Arial" panose="020B0604020202020204" pitchFamily="34" charset="0"/>
                <a:cs typeface="Arial" panose="020B0604020202020204" pitchFamily="34" charset="0"/>
              </a:rPr>
              <a:t>Convolutional Neural Networks (CNNs)</a:t>
            </a:r>
            <a:r>
              <a:rPr lang="en-US" sz="1200" dirty="0">
                <a:latin typeface="Arial" panose="020B0604020202020204" pitchFamily="34" charset="0"/>
                <a:cs typeface="Arial" panose="020B0604020202020204" pitchFamily="34" charset="0"/>
              </a:rPr>
              <a:t>: Effective for image recognition and analysis, such as interpreting medical scans or X-rays.</a:t>
            </a:r>
          </a:p>
          <a:p>
            <a:pPr>
              <a:buFont typeface="+mj-lt"/>
              <a:buAutoNum type="arabicPeriod"/>
            </a:pPr>
            <a:r>
              <a:rPr lang="en-US" sz="1200" b="1" dirty="0">
                <a:latin typeface="Arial" panose="020B0604020202020204" pitchFamily="34" charset="0"/>
                <a:cs typeface="Arial" panose="020B0604020202020204" pitchFamily="34" charset="0"/>
              </a:rPr>
              <a:t>Recurrent Neural Networks (RNNs)</a:t>
            </a:r>
            <a:r>
              <a:rPr lang="en-US" sz="1200" dirty="0">
                <a:latin typeface="Arial" panose="020B0604020202020204" pitchFamily="34" charset="0"/>
                <a:cs typeface="Arial" panose="020B0604020202020204" pitchFamily="34" charset="0"/>
              </a:rPr>
              <a:t>: Designed for processing sequences of data, particularly useful for understanding user input in text or speech.</a:t>
            </a:r>
          </a:p>
          <a:p>
            <a:pPr>
              <a:buFont typeface="+mj-lt"/>
              <a:buAutoNum type="arabicPeriod"/>
            </a:pPr>
            <a:r>
              <a:rPr lang="en-US" sz="1200" b="1" dirty="0">
                <a:latin typeface="Arial" panose="020B0604020202020204" pitchFamily="34" charset="0"/>
                <a:cs typeface="Arial" panose="020B0604020202020204" pitchFamily="34" charset="0"/>
              </a:rPr>
              <a:t>Long Short-Term Memory Networks (LSTM)</a:t>
            </a:r>
            <a:r>
              <a:rPr lang="en-US" sz="1200" dirty="0">
                <a:latin typeface="Arial" panose="020B0604020202020204" pitchFamily="34" charset="0"/>
                <a:cs typeface="Arial" panose="020B0604020202020204" pitchFamily="34" charset="0"/>
              </a:rPr>
              <a:t>: A specialized RNN that excels in comprehending context over time, aiding tasks like language translation and summarizing health information.</a:t>
            </a:r>
          </a:p>
          <a:p>
            <a:pPr>
              <a:buFont typeface="+mj-lt"/>
              <a:buAutoNum type="arabicPeriod"/>
            </a:pPr>
            <a:r>
              <a:rPr lang="en-US" sz="1200" b="1" dirty="0">
                <a:latin typeface="Arial" panose="020B0604020202020204" pitchFamily="34" charset="0"/>
                <a:cs typeface="Arial" panose="020B0604020202020204" pitchFamily="34" charset="0"/>
              </a:rPr>
              <a:t>Generative Adversarial Networks (GANs)</a:t>
            </a:r>
            <a:r>
              <a:rPr lang="en-US" sz="1200" dirty="0">
                <a:latin typeface="Arial" panose="020B0604020202020204" pitchFamily="34" charset="0"/>
                <a:cs typeface="Arial" panose="020B0604020202020204" pitchFamily="34" charset="0"/>
              </a:rPr>
              <a:t>: Capable of generating new, realistic data or improving existing datasets by addressing gaps.</a:t>
            </a:r>
          </a:p>
          <a:p>
            <a:pPr>
              <a:buFont typeface="+mj-lt"/>
              <a:buAutoNum type="arabicPeriod"/>
            </a:pPr>
            <a:r>
              <a:rPr lang="en-US" sz="1200" b="1" dirty="0">
                <a:latin typeface="Arial" panose="020B0604020202020204" pitchFamily="34" charset="0"/>
                <a:cs typeface="Arial" panose="020B0604020202020204" pitchFamily="34" charset="0"/>
              </a:rPr>
              <a:t>Transfer Learning</a:t>
            </a:r>
            <a:r>
              <a:rPr lang="en-US" sz="1200" dirty="0">
                <a:latin typeface="Arial" panose="020B0604020202020204" pitchFamily="34" charset="0"/>
                <a:cs typeface="Arial" panose="020B0604020202020204" pitchFamily="34" charset="0"/>
              </a:rPr>
              <a:t>: Enables the model to leverage knowledge from previously trained models, allowing for quicker learning and less dependence on new data.</a:t>
            </a:r>
          </a:p>
          <a:p>
            <a:r>
              <a:rPr lang="en-US" sz="1200" b="1" dirty="0">
                <a:latin typeface="Arial" panose="020B0604020202020204" pitchFamily="34" charset="0"/>
                <a:cs typeface="Arial" panose="020B0604020202020204" pitchFamily="34" charset="0"/>
              </a:rPr>
              <a:t>Applications for the Project</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Health Content Generation</a:t>
            </a:r>
            <a:r>
              <a:rPr lang="en-US" sz="1200" dirty="0">
                <a:latin typeface="Arial" panose="020B0604020202020204" pitchFamily="34" charset="0"/>
                <a:cs typeface="Arial" panose="020B0604020202020204" pitchFamily="34" charset="0"/>
              </a:rPr>
              <a:t>: Customizes health advice, videos, and articles, tailoring information to individual users.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Disease Diagnosis</a:t>
            </a:r>
            <a:r>
              <a:rPr lang="en-US" sz="1200" dirty="0">
                <a:latin typeface="Arial" panose="020B0604020202020204" pitchFamily="34" charset="0"/>
                <a:cs typeface="Arial" panose="020B0604020202020204" pitchFamily="34" charset="0"/>
              </a:rPr>
              <a:t>: Facilitates early detection of health issues by analyzing medical images, such as X-rays.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Predictive Analytics</a:t>
            </a:r>
            <a:r>
              <a:rPr lang="en-US" sz="1200" dirty="0">
                <a:latin typeface="Arial" panose="020B0604020202020204" pitchFamily="34" charset="0"/>
                <a:cs typeface="Arial" panose="020B0604020202020204" pitchFamily="34" charset="0"/>
              </a:rPr>
              <a:t>: Uses data to forecast health outcomes, assisting doctors in devising treatment plans.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Natural Language Processing (NLP)</a:t>
            </a:r>
            <a:r>
              <a:rPr lang="en-US" sz="1200" dirty="0">
                <a:latin typeface="Arial" panose="020B0604020202020204" pitchFamily="34" charset="0"/>
                <a:cs typeface="Arial" panose="020B0604020202020204" pitchFamily="34" charset="0"/>
              </a:rPr>
              <a:t>: Enhances the chatbot's ability to understand and respond to user inquiries in multiple languages, improving interaction quality.</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Speech Recognition</a:t>
            </a:r>
            <a:r>
              <a:rPr lang="en-US" sz="1200" dirty="0">
                <a:latin typeface="Arial" panose="020B0604020202020204" pitchFamily="34" charset="0"/>
                <a:cs typeface="Arial" panose="020B0604020202020204" pitchFamily="34" charset="0"/>
              </a:rPr>
              <a:t>: Empowers the chatbot to comprehend spoken language, providing an accessible communication option for users.</a:t>
            </a:r>
          </a:p>
          <a:p>
            <a:endParaRPr lang="en-US" sz="1700" dirty="0">
              <a:solidFill>
                <a:schemeClr val="bg1"/>
              </a:solidFill>
            </a:endParaRPr>
          </a:p>
        </p:txBody>
      </p:sp>
    </p:spTree>
    <p:extLst>
      <p:ext uri="{BB962C8B-B14F-4D97-AF65-F5344CB8AC3E}">
        <p14:creationId xmlns:p14="http://schemas.microsoft.com/office/powerpoint/2010/main" val="62801647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9B51BD-1233-A425-E8C0-C6C2C1B6B153}"/>
              </a:ext>
            </a:extLst>
          </p:cNvPr>
          <p:cNvSpPr>
            <a:spLocks noGrp="1"/>
          </p:cNvSpPr>
          <p:nvPr>
            <p:ph type="title"/>
          </p:nvPr>
        </p:nvSpPr>
        <p:spPr>
          <a:xfrm>
            <a:off x="6981824" y="1641752"/>
            <a:ext cx="5260975" cy="2930248"/>
          </a:xfrm>
        </p:spPr>
        <p:txBody>
          <a:bodyPr vert="horz" lIns="91440" tIns="45720" rIns="91440" bIns="45720" rtlCol="0" anchor="t">
            <a:normAutofit/>
          </a:bodyPr>
          <a:lstStyle/>
          <a:p>
            <a:pPr algn="ctr"/>
            <a:r>
              <a:rPr lang="en-US" sz="6000" kern="1200" dirty="0">
                <a:solidFill>
                  <a:schemeClr val="bg1"/>
                </a:solidFill>
                <a:latin typeface="+mj-lt"/>
                <a:ea typeface="+mj-ea"/>
                <a:cs typeface="+mj-cs"/>
              </a:rPr>
              <a:t>THANK YOU</a:t>
            </a: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4" name="Freeform: Shape 23">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Content Placeholder 5" descr="A brain on a circuit board&#10;&#10;Description automatically generated">
            <a:extLst>
              <a:ext uri="{FF2B5EF4-FFF2-40B4-BE49-F238E27FC236}">
                <a16:creationId xmlns:a16="http://schemas.microsoft.com/office/drawing/2014/main" id="{FBF5EFB2-CC64-70CD-98CE-C4330BC76B8E}"/>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19150" y="1498600"/>
            <a:ext cx="5268985" cy="3494853"/>
          </a:xfrm>
          <a:prstGeom prst="rect">
            <a:avLst/>
          </a:prstGeom>
        </p:spPr>
      </p:pic>
    </p:spTree>
    <p:extLst>
      <p:ext uri="{BB962C8B-B14F-4D97-AF65-F5344CB8AC3E}">
        <p14:creationId xmlns:p14="http://schemas.microsoft.com/office/powerpoint/2010/main" val="392997889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Blur blurry lights in a city&#10;&#10;Description automatically generated">
            <a:extLst>
              <a:ext uri="{FF2B5EF4-FFF2-40B4-BE49-F238E27FC236}">
                <a16:creationId xmlns:a16="http://schemas.microsoft.com/office/drawing/2014/main" id="{5ADE7F1E-E31E-20A7-D8B3-EC9230984084}"/>
              </a:ext>
            </a:extLst>
          </p:cNvPr>
          <p:cNvPicPr>
            <a:picLocks noGrp="1" noChangeAspect="1"/>
          </p:cNvPicPr>
          <p:nvPr>
            <p:ph sz="half" idx="1"/>
          </p:nvPr>
        </p:nvPicPr>
        <p:blipFill>
          <a:blip r:embed="rId2">
            <a:alphaModFix amt="35000"/>
          </a:blip>
          <a:srcRect/>
          <a:stretch/>
        </p:blipFill>
        <p:spPr>
          <a:xfrm>
            <a:off x="20" y="10"/>
            <a:ext cx="12191980" cy="6857990"/>
          </a:xfrm>
          <a:prstGeom prst="rect">
            <a:avLst/>
          </a:prstGeom>
        </p:spPr>
      </p:pic>
      <p:sp>
        <p:nvSpPr>
          <p:cNvPr id="5" name="Title 4">
            <a:extLst>
              <a:ext uri="{FF2B5EF4-FFF2-40B4-BE49-F238E27FC236}">
                <a16:creationId xmlns:a16="http://schemas.microsoft.com/office/drawing/2014/main" id="{4DF5241C-5BAA-D75A-2939-5C0274A6CD9F}"/>
              </a:ext>
            </a:extLst>
          </p:cNvPr>
          <p:cNvSpPr>
            <a:spLocks noGrp="1"/>
          </p:cNvSpPr>
          <p:nvPr>
            <p:ph type="title"/>
          </p:nvPr>
        </p:nvSpPr>
        <p:spPr>
          <a:xfrm>
            <a:off x="838200" y="365125"/>
            <a:ext cx="10515600" cy="1325563"/>
          </a:xfrm>
          <a:solidFill>
            <a:schemeClr val="accent1">
              <a:lumMod val="75000"/>
            </a:schemeClr>
          </a:solidFill>
        </p:spPr>
        <p:txBody>
          <a:bodyPr vert="horz" lIns="91440" tIns="45720" rIns="91440" bIns="45720" rtlCol="0" anchor="ctr">
            <a:normAutofit/>
          </a:bodyPr>
          <a:lstStyle/>
          <a:p>
            <a:r>
              <a:rPr lang="en-US" dirty="0">
                <a:solidFill>
                  <a:srgbClr val="FFFFFF"/>
                </a:solidFill>
              </a:rPr>
              <a:t>TABLE OF CONTENT</a:t>
            </a:r>
          </a:p>
        </p:txBody>
      </p:sp>
      <p:graphicFrame>
        <p:nvGraphicFramePr>
          <p:cNvPr id="7" name="Content Placeholder 5" descr="SmartArt">
            <a:extLst>
              <a:ext uri="{FF2B5EF4-FFF2-40B4-BE49-F238E27FC236}">
                <a16:creationId xmlns:a16="http://schemas.microsoft.com/office/drawing/2014/main" id="{C1CC058B-8F4E-E6D9-28D5-1F9A07962DAC}"/>
              </a:ext>
            </a:extLst>
          </p:cNvPr>
          <p:cNvGraphicFramePr>
            <a:graphicFrameLocks noGrp="1"/>
          </p:cNvGraphicFramePr>
          <p:nvPr>
            <p:ph sz="half" idx="2"/>
            <p:extLst>
              <p:ext uri="{D42A27DB-BD31-4B8C-83A1-F6EECF244321}">
                <p14:modId xmlns:p14="http://schemas.microsoft.com/office/powerpoint/2010/main" val="1413065932"/>
              </p:ext>
            </p:extLst>
          </p:nvPr>
        </p:nvGraphicFramePr>
        <p:xfrm>
          <a:off x="838200" y="1825625"/>
          <a:ext cx="1018611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17684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AI Solution</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1087747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r>
              <a:rPr lang="en-US" sz="1200" dirty="0">
                <a:latin typeface="Arial" panose="020B0604020202020204" pitchFamily="34" charset="0"/>
                <a:cs typeface="Arial" panose="020B0604020202020204" pitchFamily="34" charset="0"/>
              </a:rPr>
              <a:t>Imagine a world where personalized health advice is just a conversation away—our AI chatbot is making that a reality!“</a:t>
            </a:r>
            <a:endParaRPr lang="en-US" sz="1200" dirty="0">
              <a:solidFill>
                <a:schemeClr val="bg1"/>
              </a:solidFill>
              <a:latin typeface="Arial" panose="020B0604020202020204" pitchFamily="34" charset="0"/>
              <a:cs typeface="Arial" panose="020B0604020202020204" pitchFamily="34" charset="0"/>
            </a:endParaRPr>
          </a:p>
          <a:p>
            <a:endParaRPr lang="en-US" sz="1200" dirty="0">
              <a:solidFill>
                <a:schemeClr val="bg1"/>
              </a:solidFill>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Our AI chatbot leverages deep learning—a sophisticated branch of machine learning—allowing it to learn from extensive datasets through interconnected layers of artificial neurons. This approach enhances the chatbot’s intelligence and usability, particularly in the context of health education in South Africa.</a:t>
            </a:r>
          </a:p>
          <a:p>
            <a:endParaRPr lang="en-US" sz="1200" dirty="0">
              <a:latin typeface="Arial" panose="020B0604020202020204" pitchFamily="34" charset="0"/>
              <a:cs typeface="Arial" panose="020B0604020202020204" pitchFamily="34" charset="0"/>
            </a:endParaRPr>
          </a:p>
          <a:p>
            <a:r>
              <a:rPr lang="en-US" sz="1200" b="1" dirty="0">
                <a:latin typeface="Arial" panose="020B0604020202020204" pitchFamily="34" charset="0"/>
                <a:cs typeface="Arial" panose="020B0604020202020204" pitchFamily="34" charset="0"/>
              </a:rPr>
              <a:t>Deep Learning Techniques Utilized:</a:t>
            </a:r>
            <a:endParaRPr lang="en-US" sz="1200" dirty="0">
              <a:latin typeface="Arial" panose="020B0604020202020204" pitchFamily="34" charset="0"/>
              <a:cs typeface="Arial" panose="020B0604020202020204" pitchFamily="34" charset="0"/>
            </a:endParaRP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Convolutional Neural Networks (CNNs)</a:t>
            </a:r>
            <a:r>
              <a:rPr lang="en-US" sz="1200" dirty="0">
                <a:latin typeface="Arial" panose="020B0604020202020204" pitchFamily="34" charset="0"/>
                <a:cs typeface="Arial" panose="020B0604020202020204" pitchFamily="34" charset="0"/>
              </a:rPr>
              <a:t>: Analyze medical images (e.g., X-rays) for effective disease diagnosis.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Recurrent Neural Networks (RNNs)</a:t>
            </a:r>
            <a:r>
              <a:rPr lang="en-US" sz="1200" dirty="0">
                <a:latin typeface="Arial" panose="020B0604020202020204" pitchFamily="34" charset="0"/>
                <a:cs typeface="Arial" panose="020B0604020202020204" pitchFamily="34" charset="0"/>
              </a:rPr>
              <a:t>: Understand and process user inputs in text and speech.</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Long Short-Term Memory Networks (LSTM)</a:t>
            </a:r>
            <a:r>
              <a:rPr lang="en-US" sz="1200" dirty="0">
                <a:latin typeface="Arial" panose="020B0604020202020204" pitchFamily="34" charset="0"/>
                <a:cs typeface="Arial" panose="020B0604020202020204" pitchFamily="34" charset="0"/>
              </a:rPr>
              <a:t>: Maintain context in conversations for better comprehension and response.</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Generative Adversarial Networks (GANs)</a:t>
            </a:r>
            <a:r>
              <a:rPr lang="en-US" sz="1200" dirty="0">
                <a:latin typeface="Arial" panose="020B0604020202020204" pitchFamily="34" charset="0"/>
                <a:cs typeface="Arial" panose="020B0604020202020204" pitchFamily="34" charset="0"/>
              </a:rPr>
              <a:t>: Generate and enhance realistic health data.</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Transfer Learning</a:t>
            </a:r>
            <a:r>
              <a:rPr lang="en-US" sz="1200" dirty="0">
                <a:latin typeface="Arial" panose="020B0604020202020204" pitchFamily="34" charset="0"/>
                <a:cs typeface="Arial" panose="020B0604020202020204" pitchFamily="34" charset="0"/>
              </a:rPr>
              <a:t>: Accelerate learning by applying knowledge from existing models.</a:t>
            </a:r>
          </a:p>
          <a:p>
            <a:r>
              <a:rPr lang="en-US" sz="1200" b="1" dirty="0">
                <a:latin typeface="Arial" panose="020B0604020202020204" pitchFamily="34" charset="0"/>
                <a:cs typeface="Arial" panose="020B0604020202020204" pitchFamily="34" charset="0"/>
              </a:rPr>
              <a:t>Key Applications:</a:t>
            </a:r>
            <a:endParaRPr lang="en-US" sz="1200" dirty="0">
              <a:latin typeface="Arial" panose="020B0604020202020204" pitchFamily="34" charset="0"/>
              <a:cs typeface="Arial" panose="020B0604020202020204" pitchFamily="34" charset="0"/>
            </a:endParaRP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Personalized Health Content Generation</a:t>
            </a:r>
            <a:r>
              <a:rPr lang="en-US" sz="1200" dirty="0">
                <a:latin typeface="Arial" panose="020B0604020202020204" pitchFamily="34" charset="0"/>
                <a:cs typeface="Arial" panose="020B0604020202020204" pitchFamily="34" charset="0"/>
              </a:rPr>
              <a:t>: Deliver tailored health advice, articles, and videos to users.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Disease Diagnosis</a:t>
            </a:r>
            <a:r>
              <a:rPr lang="en-US" sz="1200" dirty="0">
                <a:latin typeface="Arial" panose="020B0604020202020204" pitchFamily="34" charset="0"/>
                <a:cs typeface="Arial" panose="020B0604020202020204" pitchFamily="34" charset="0"/>
              </a:rPr>
              <a:t>: Analyze medical scans for early detection of health conditions.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Predictive Analytics</a:t>
            </a:r>
            <a:r>
              <a:rPr lang="en-US" sz="1200" dirty="0">
                <a:latin typeface="Arial" panose="020B0604020202020204" pitchFamily="34" charset="0"/>
                <a:cs typeface="Arial" panose="020B0604020202020204" pitchFamily="34" charset="0"/>
              </a:rPr>
              <a:t>: Forecast health outcomes, aiding doctors in treatment planning.</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Natural Language Processing (NLP)</a:t>
            </a:r>
            <a:r>
              <a:rPr lang="en-US" sz="1200" dirty="0">
                <a:latin typeface="Arial" panose="020B0604020202020204" pitchFamily="34" charset="0"/>
                <a:cs typeface="Arial" panose="020B0604020202020204" pitchFamily="34" charset="0"/>
              </a:rPr>
              <a:t>: Improve user interaction by understanding multiple languages.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Speech Recognition</a:t>
            </a:r>
            <a:r>
              <a:rPr lang="en-US" sz="1200" dirty="0">
                <a:latin typeface="Arial" panose="020B0604020202020204" pitchFamily="34" charset="0"/>
                <a:cs typeface="Arial" panose="020B0604020202020204" pitchFamily="34" charset="0"/>
              </a:rPr>
              <a:t>: Enable voice interactions, making the chatbot more accessible to users.</a:t>
            </a:r>
          </a:p>
          <a:p>
            <a:pPr marL="0" indent="0">
              <a:buNone/>
            </a:pPr>
            <a:endParaRPr lang="en-US" sz="1700" dirty="0">
              <a:solidFill>
                <a:schemeClr val="bg1"/>
              </a:solidFill>
            </a:endParaRPr>
          </a:p>
        </p:txBody>
      </p:sp>
    </p:spTree>
    <p:extLst>
      <p:ext uri="{BB962C8B-B14F-4D97-AF65-F5344CB8AC3E}">
        <p14:creationId xmlns:p14="http://schemas.microsoft.com/office/powerpoint/2010/main" val="341626156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424814" y="165724"/>
            <a:ext cx="6336593"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Business Objectives and Success Criteria</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1223493"/>
            <a:ext cx="541096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latin typeface="Arial" panose="020B0604020202020204" pitchFamily="34" charset="0"/>
                <a:cs typeface="Arial" panose="020B0604020202020204" pitchFamily="34" charset="0"/>
              </a:rPr>
              <a:t>Business Objectives</a:t>
            </a:r>
          </a:p>
          <a:p>
            <a:pPr marL="0" indent="0">
              <a:lnSpc>
                <a:spcPct val="150000"/>
              </a:lnSpc>
              <a:buNone/>
            </a:pPr>
            <a:r>
              <a:rPr lang="en-US" sz="1200" dirty="0">
                <a:latin typeface="Arial" panose="020B0604020202020204" pitchFamily="34" charset="0"/>
                <a:cs typeface="Arial" panose="020B0604020202020204" pitchFamily="34" charset="0"/>
              </a:rPr>
              <a:t>The AI-powered health education initiative in South Africa aims to achieve several key objectives. First, it seeks to improve health literacy by providing tailored, easily understandable information on healthcare concerns, diseases, prevention, and health-enhancing activities. Second, the initiative enhances accessibility by facilitating access to accurate and timely health information that addresses regional health issues for South Africa's diverse population. Third, it focuses on increasing preventive care by educating patients, enabling them to practice health prevention and reduce unnecessary diseases and medical costs. Additionally, the initiative promotes health equity by bridging access gaps between urban and rural areas through digital resources, ensuring equal opportunities for health education for all. Lastly, it supports public health efforts by enabling government and non-government organizations to implement targeted public health initiatives using AI-driven insights and communication tools.</a:t>
            </a:r>
            <a:endParaRPr lang="en-US" sz="1700" dirty="0">
              <a:solidFill>
                <a:schemeClr val="bg1"/>
              </a:solidFill>
              <a:latin typeface="Arial" panose="020B0604020202020204" pitchFamily="34" charset="0"/>
              <a:cs typeface="Arial" panose="020B0604020202020204" pitchFamily="34" charset="0"/>
            </a:endParaRPr>
          </a:p>
        </p:txBody>
      </p:sp>
      <p:sp>
        <p:nvSpPr>
          <p:cNvPr id="2" name="Content Placeholder 6">
            <a:extLst>
              <a:ext uri="{FF2B5EF4-FFF2-40B4-BE49-F238E27FC236}">
                <a16:creationId xmlns:a16="http://schemas.microsoft.com/office/drawing/2014/main" id="{5AA6CBE6-095C-1EC2-344D-3553F0C1ED47}"/>
              </a:ext>
            </a:extLst>
          </p:cNvPr>
          <p:cNvSpPr txBox="1">
            <a:spLocks/>
          </p:cNvSpPr>
          <p:nvPr/>
        </p:nvSpPr>
        <p:spPr>
          <a:xfrm>
            <a:off x="6096000" y="1147800"/>
            <a:ext cx="5798440" cy="5468783"/>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lnSpc>
                <a:spcPct val="150000"/>
              </a:lnSpc>
              <a:buFont typeface="Arial" panose="020B0604020202020204" pitchFamily="34" charset="0"/>
              <a:buNone/>
            </a:pPr>
            <a:r>
              <a:rPr lang="en-US" sz="1200" dirty="0">
                <a:latin typeface="Arial" panose="020B0604020202020204" pitchFamily="34" charset="0"/>
                <a:cs typeface="Arial" panose="020B0604020202020204" pitchFamily="34" charset="0"/>
              </a:rPr>
              <a:t>Business Success Criteria</a:t>
            </a:r>
          </a:p>
          <a:p>
            <a:pPr marL="0" indent="0">
              <a:lnSpc>
                <a:spcPct val="150000"/>
              </a:lnSpc>
              <a:buFont typeface="Arial" panose="020B0604020202020204" pitchFamily="34" charset="0"/>
              <a:buNone/>
            </a:pPr>
            <a:r>
              <a:rPr lang="en-US" sz="1200" dirty="0">
                <a:latin typeface="Arial" panose="020B0604020202020204" pitchFamily="34" charset="0"/>
                <a:cs typeface="Arial" panose="020B0604020202020204" pitchFamily="34" charset="0"/>
              </a:rPr>
              <a:t>The success of the AI-powered health education initiative will be evaluated based on several key criteria. Engagement metrics will be crucial, focusing on the number of users, visit frequency, and time spent on educational resources. Health outcomes will also be assessed, with an emphasis on measurable improvements in public health indicators, such as reductions in preventable illnesses and increases in health check-ups and vaccinations. User satisfaction will be another important metric, gauging positive feedback regarding the relevance, accuracy, and usefulness of the information provided. Scalability will be essential, ensuring the platform can adapt to various regions of South Africa and effectively address regional health issues. Lastly, the success of partnerships with health professionals, governments, and NGOs will be evaluated to enhance the platform's visibility and impact.</a:t>
            </a:r>
            <a:endParaRPr lang="en-US" sz="17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460130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371094" y="165724"/>
            <a:ext cx="6390314" cy="740659"/>
          </a:xfrm>
          <a:solidFill>
            <a:schemeClr val="accent1">
              <a:lumMod val="75000"/>
            </a:schemeClr>
          </a:solidFill>
        </p:spPr>
        <p:txBody>
          <a:bodyPr vert="horz" lIns="91440" tIns="45720" rIns="91440" bIns="45720" rtlCol="0" anchor="b">
            <a:normAutofit fontScale="90000"/>
          </a:bodyPr>
          <a:lstStyle/>
          <a:p>
            <a:r>
              <a:rPr lang="en-US" sz="2800" dirty="0">
                <a:solidFill>
                  <a:schemeClr val="bg1"/>
                </a:solidFill>
              </a:rPr>
              <a:t>Theme Introduction and Problem Definition</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1223493"/>
            <a:ext cx="566909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b="1" dirty="0">
                <a:latin typeface="Arial" panose="020B0604020202020204" pitchFamily="34" charset="0"/>
                <a:cs typeface="Arial" panose="020B0604020202020204" pitchFamily="34" charset="0"/>
              </a:rPr>
              <a:t>Theme Introduction:</a:t>
            </a:r>
          </a:p>
          <a:p>
            <a:pPr marL="0" indent="0">
              <a:lnSpc>
                <a:spcPct val="150000"/>
              </a:lnSpc>
              <a:buNone/>
            </a:pP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The Fourth Industrial Revolution (4IR) aims to enhance industries and lives through advanced technologies, particularly artificial intelligence (AI), which has the potential to significantly impact South African healthcare in rural areas. This project focuses on developing an AI-powered chatbot to educate rural communities about healthcare, addressing challenges like distance, a shortage of medical professionals, and low health literacy. By providing accurate, timely, and culturally relevant health information, the solution not only aligns with the 4IR theme but also aims to improve healthcare outcomes and access in these communities.</a:t>
            </a:r>
            <a:endParaRPr lang="en-US" sz="1200" dirty="0">
              <a:solidFill>
                <a:schemeClr val="bg1"/>
              </a:solidFill>
              <a:latin typeface="Arial" panose="020B0604020202020204" pitchFamily="34" charset="0"/>
              <a:cs typeface="Arial" panose="020B0604020202020204" pitchFamily="34" charset="0"/>
            </a:endParaRPr>
          </a:p>
          <a:p>
            <a:pPr marL="0" indent="0">
              <a:buNone/>
            </a:pPr>
            <a:endParaRPr lang="en-US" sz="1700" dirty="0">
              <a:solidFill>
                <a:schemeClr val="bg1"/>
              </a:solidFill>
            </a:endParaRPr>
          </a:p>
        </p:txBody>
      </p:sp>
      <p:sp>
        <p:nvSpPr>
          <p:cNvPr id="2" name="Content Placeholder 6">
            <a:extLst>
              <a:ext uri="{FF2B5EF4-FFF2-40B4-BE49-F238E27FC236}">
                <a16:creationId xmlns:a16="http://schemas.microsoft.com/office/drawing/2014/main" id="{4B25B58C-E6FA-86BF-B230-88B0F3089AA0}"/>
              </a:ext>
            </a:extLst>
          </p:cNvPr>
          <p:cNvSpPr txBox="1">
            <a:spLocks/>
          </p:cNvSpPr>
          <p:nvPr/>
        </p:nvSpPr>
        <p:spPr>
          <a:xfrm>
            <a:off x="6287878" y="1223493"/>
            <a:ext cx="5669099" cy="5468783"/>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lnSpc>
                <a:spcPct val="150000"/>
              </a:lnSpc>
              <a:buFont typeface="Arial" panose="020B0604020202020204" pitchFamily="34" charset="0"/>
              <a:buNone/>
            </a:pPr>
            <a:r>
              <a:rPr lang="en-US" sz="1200" b="1" dirty="0">
                <a:latin typeface="Arial" panose="020B0604020202020204" pitchFamily="34" charset="0"/>
                <a:cs typeface="Arial" panose="020B0604020202020204" pitchFamily="34" charset="0"/>
              </a:rPr>
              <a:t>Problem Definition:</a:t>
            </a:r>
          </a:p>
          <a:p>
            <a:pPr marL="0" indent="0">
              <a:lnSpc>
                <a:spcPct val="150000"/>
              </a:lnSpc>
              <a:buFont typeface="Arial" panose="020B0604020202020204" pitchFamily="34" charset="0"/>
              <a:buNone/>
            </a:pPr>
            <a:r>
              <a:rPr lang="en-US" sz="1200" b="1" dirty="0">
                <a:latin typeface="Arial" panose="020B0604020202020204" pitchFamily="34" charset="0"/>
                <a:cs typeface="Arial" panose="020B0604020202020204" pitchFamily="34" charset="0"/>
              </a:rPr>
              <a:t>Rural South Africa faces significant healthcare challenges, including limited access to facilities and medical professionals, which results in poor health outcomes and a lack of awareness about health practices. Residents struggle to receive timely care, leading to high rates of preventable diseases. An AI chatbot can help bridge this gap by providing personalized health education and 24/7 support, addressing literacy and language barriers. It answers health queries, reminds users about prescriptions, and suggests when to seek medical assistance. This solution can enhance health awareness, allowing residents to manage minor health issues independently and relieving pressure on healthcare facilities. Additionally, the collected data can guide public health strategies, leading to more effective resource allocation and improved overall health outcomes in the community.</a:t>
            </a:r>
            <a:endParaRPr lang="en-US" sz="1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991756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Machine Learning Approach</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6755421"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solidFill>
                  <a:schemeClr val="bg1"/>
                </a:solidFill>
                <a:latin typeface="Arial" panose="020B0604020202020204" pitchFamily="34" charset="0"/>
                <a:cs typeface="Arial" panose="020B0604020202020204" pitchFamily="34" charset="0"/>
              </a:rPr>
              <a:t>The machine learning approach for the AI-powered health education initiative focuses on delivering personalized and accurate health information to individuals in rural areas through a chatbot. This involves understanding users' health profiles, preferences, and languages to provide relevant content at the right time. Key tasks for machine learning include personalized content recommendations, natural language processing (NLP) to facilitate human-like interactions in local languages, and predictive analytics to anticipate user needs based on interaction patterns. Data collection will be essential for training and optimizing the chatbot, utilizing various sources such as user health data (symptoms, health conditions, demographics), user interaction data (app usage patterns), language data (text datasets in local dialects), and public health data (datasets from health organizations on common rural health issues).The machine learning model will be trained on a diverse dataset of common health queries and continuously updated with new user interaction data, allowing the AI to improve over time. Key algorithms include NLP for developing conversational agents, a recommendation system for personalized health advice, and predictive analytics to identify health trends and provide relevant information. The model will be deployed in a mobile application, optimized for performance and scalability, incorporating continuous learning mechanisms to update and enhance the models using user feedback and new data.</a:t>
            </a:r>
          </a:p>
        </p:txBody>
      </p:sp>
    </p:spTree>
    <p:extLst>
      <p:ext uri="{BB962C8B-B14F-4D97-AF65-F5344CB8AC3E}">
        <p14:creationId xmlns:p14="http://schemas.microsoft.com/office/powerpoint/2010/main" val="6252814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2"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257577" y="165724"/>
            <a:ext cx="6503831"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Data</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257577" y="1072097"/>
            <a:ext cx="7675809"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solidFill>
                  <a:schemeClr val="bg1"/>
                </a:solidFill>
                <a:latin typeface="Arial" panose="020B0604020202020204" pitchFamily="34" charset="0"/>
                <a:cs typeface="Arial" panose="020B0604020202020204" pitchFamily="34" charset="0"/>
              </a:rPr>
              <a:t>The demographic data for the health education initiative is essential for tailoring information dissemination in South Africa. It includes population distribution data, which distinguishes between urban and rural areas, and age, gender, and socioeconomic factors to customize health education materials, sourced from census data. Health indicators such as disease prevalence rates and preventive care metrics guide the prioritization of educational content, utilizing data from national health surveys like the South African National Health and Nutrition Examination Survey (NHANES). Healthcare access data identifies locations of health facilities and service utilization rates, often represented through Geographic Information System (GIS) data. Data on educational resource utilization reveals existing health education materials' usage rates, highlighting areas for improvement, while user engagement metrics assess interactions with these resources. Public health outcomes data tracks changes in health indicators over time and analyzes the economic impacts of preventable diseases. User feedback and satisfaction data, gathered from surveys, helps gauge the relevance and usefulness of educational materials. Lastly, AI and machine learning data include performance metrics and content relevance scores to evaluate the effectiveness of AI-driven recommendations. To integrate this data effectively, it is essential to align it with the initiative's objectives, ensure accuracy and reliability, present contextual relevance for South Africa’s diverse population, and employ data visualization techniques to communicate insights clearly to stakeholders.</a:t>
            </a:r>
          </a:p>
        </p:txBody>
      </p:sp>
    </p:spTree>
    <p:extLst>
      <p:ext uri="{BB962C8B-B14F-4D97-AF65-F5344CB8AC3E}">
        <p14:creationId xmlns:p14="http://schemas.microsoft.com/office/powerpoint/2010/main" val="164070241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Model and Time Series</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6857021"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buNone/>
            </a:pPr>
            <a:r>
              <a:rPr lang="en-US" sz="1200" dirty="0">
                <a:solidFill>
                  <a:schemeClr val="bg1"/>
                </a:solidFill>
                <a:latin typeface="Arial" panose="020B0604020202020204" pitchFamily="34" charset="0"/>
                <a:cs typeface="Arial" panose="020B0604020202020204" pitchFamily="34" charset="0"/>
              </a:rPr>
              <a:t>Model Evaluation for AI Chatbot To ensure the AI chatbot effectively provides healthcare education in rural South Africa, its performance will be measured using:</a:t>
            </a:r>
          </a:p>
          <a:p>
            <a:pPr marL="0" indent="0">
              <a:buNone/>
            </a:pPr>
            <a:r>
              <a:rPr lang="en-US" sz="1200" dirty="0">
                <a:solidFill>
                  <a:schemeClr val="bg1"/>
                </a:solidFill>
                <a:latin typeface="Arial" panose="020B0604020202020204" pitchFamily="34" charset="0"/>
                <a:cs typeface="Arial" panose="020B0604020202020204" pitchFamily="34" charset="0"/>
              </a:rPr>
              <a:t>1.Accuracy: Comparing chatbot responses to trusted medical information.</a:t>
            </a:r>
          </a:p>
          <a:p>
            <a:pPr marL="342900" indent="-342900">
              <a:buAutoNum type="arabicPeriod"/>
            </a:pPr>
            <a:endParaRPr lang="en-US" sz="1200" dirty="0">
              <a:solidFill>
                <a:schemeClr val="bg1"/>
              </a:solidFill>
              <a:latin typeface="Arial" panose="020B0604020202020204" pitchFamily="34" charset="0"/>
              <a:cs typeface="Arial" panose="020B0604020202020204" pitchFamily="34" charset="0"/>
            </a:endParaRPr>
          </a:p>
          <a:p>
            <a:pPr marL="0" indent="0">
              <a:buNone/>
            </a:pPr>
            <a:r>
              <a:rPr lang="en-US" sz="1200" dirty="0">
                <a:solidFill>
                  <a:schemeClr val="bg1"/>
                </a:solidFill>
                <a:latin typeface="Arial" panose="020B0604020202020204" pitchFamily="34" charset="0"/>
                <a:cs typeface="Arial" panose="020B0604020202020204" pitchFamily="34" charset="0"/>
              </a:rPr>
              <a:t>2. Precision and Recall:</a:t>
            </a:r>
          </a:p>
          <a:p>
            <a:pPr marL="0" indent="0">
              <a:buNone/>
            </a:pPr>
            <a:r>
              <a:rPr lang="en-US" sz="1200" dirty="0">
                <a:solidFill>
                  <a:schemeClr val="bg1"/>
                </a:solidFill>
                <a:latin typeface="Arial" panose="020B0604020202020204" pitchFamily="34" charset="0"/>
                <a:cs typeface="Arial" panose="020B0604020202020204" pitchFamily="34" charset="0"/>
              </a:rPr>
              <a:t> - Precision: Ensuring chatbot answers are useful and correct. </a:t>
            </a:r>
          </a:p>
          <a:p>
            <a:pPr marL="0" indent="0">
              <a:buNone/>
            </a:pPr>
            <a:r>
              <a:rPr lang="en-US" sz="1200" dirty="0">
                <a:solidFill>
                  <a:schemeClr val="bg1"/>
                </a:solidFill>
                <a:latin typeface="Arial" panose="020B0604020202020204" pitchFamily="34" charset="0"/>
                <a:cs typeface="Arial" panose="020B0604020202020204" pitchFamily="34" charset="0"/>
              </a:rPr>
              <a:t>-Covering all important health topics.</a:t>
            </a:r>
          </a:p>
          <a:p>
            <a:pPr marL="0" indent="0">
              <a:buNone/>
            </a:pPr>
            <a:r>
              <a:rPr lang="en-US" sz="1200" dirty="0">
                <a:solidFill>
                  <a:schemeClr val="bg1"/>
                </a:solidFill>
                <a:latin typeface="Arial" panose="020B0604020202020204" pitchFamily="34" charset="0"/>
                <a:cs typeface="Arial" panose="020B0604020202020204" pitchFamily="34" charset="0"/>
              </a:rPr>
              <a:t>3. User Satisfaction:</a:t>
            </a:r>
          </a:p>
          <a:p>
            <a:pPr marL="0" indent="0">
              <a:buNone/>
            </a:pPr>
            <a:r>
              <a:rPr lang="en-US" sz="1200" dirty="0">
                <a:solidFill>
                  <a:schemeClr val="bg1"/>
                </a:solidFill>
                <a:latin typeface="Arial" panose="020B0604020202020204" pitchFamily="34" charset="0"/>
                <a:cs typeface="Arial" panose="020B0604020202020204" pitchFamily="34" charset="0"/>
              </a:rPr>
              <a:t> Gathering user feedback on helpfulness, ease of understanding, and relevance.</a:t>
            </a:r>
          </a:p>
          <a:p>
            <a:pPr marL="0" indent="0">
              <a:buNone/>
            </a:pPr>
            <a:r>
              <a:rPr lang="en-US" sz="1200" dirty="0">
                <a:solidFill>
                  <a:schemeClr val="bg1"/>
                </a:solidFill>
                <a:latin typeface="Arial" panose="020B0604020202020204" pitchFamily="34" charset="0"/>
                <a:cs typeface="Arial" panose="020B0604020202020204" pitchFamily="34" charset="0"/>
              </a:rPr>
              <a:t>4. Health Outcome Improvements: </a:t>
            </a:r>
          </a:p>
          <a:p>
            <a:pPr marL="0" indent="0">
              <a:buNone/>
            </a:pPr>
            <a:r>
              <a:rPr lang="en-US" sz="1200" dirty="0">
                <a:solidFill>
                  <a:schemeClr val="bg1"/>
                </a:solidFill>
                <a:latin typeface="Arial" panose="020B0604020202020204" pitchFamily="34" charset="0"/>
                <a:cs typeface="Arial" panose="020B0604020202020204" pitchFamily="34" charset="0"/>
              </a:rPr>
              <a:t>Tracking changes in community health, such as reduced preventable diseases and increased health check-ups.</a:t>
            </a:r>
          </a:p>
          <a:p>
            <a:pPr marL="0" indent="0">
              <a:buNone/>
            </a:pPr>
            <a:endParaRPr lang="en-US" sz="1200" dirty="0">
              <a:solidFill>
                <a:schemeClr val="bg1"/>
              </a:solidFill>
              <a:latin typeface="Arial" panose="020B0604020202020204" pitchFamily="34" charset="0"/>
              <a:cs typeface="Arial" panose="020B0604020202020204" pitchFamily="34" charset="0"/>
            </a:endParaRPr>
          </a:p>
          <a:p>
            <a:pPr marL="0" indent="0">
              <a:buNone/>
            </a:pPr>
            <a:r>
              <a:rPr lang="en-US" sz="1200" dirty="0">
                <a:solidFill>
                  <a:schemeClr val="bg1"/>
                </a:solidFill>
                <a:latin typeface="Arial" panose="020B0604020202020204" pitchFamily="34" charset="0"/>
                <a:cs typeface="Arial" panose="020B0604020202020204" pitchFamily="34" charset="0"/>
              </a:rPr>
              <a:t>Time Series Analysis</a:t>
            </a:r>
          </a:p>
          <a:p>
            <a:pPr marL="0" indent="0">
              <a:buNone/>
            </a:pPr>
            <a:r>
              <a:rPr lang="en-US" sz="1200" dirty="0">
                <a:solidFill>
                  <a:schemeClr val="bg1"/>
                </a:solidFill>
                <a:latin typeface="Arial" panose="020B0604020202020204" pitchFamily="34" charset="0"/>
                <a:cs typeface="Arial" panose="020B0604020202020204" pitchFamily="34" charset="0"/>
              </a:rPr>
              <a:t> Monitoring health outcomes and user engagement over time.</a:t>
            </a:r>
          </a:p>
          <a:p>
            <a:pPr marL="0" indent="0">
              <a:buNone/>
            </a:pPr>
            <a:r>
              <a:rPr lang="en-US" sz="1200" dirty="0">
                <a:solidFill>
                  <a:schemeClr val="bg1"/>
                </a:solidFill>
                <a:latin typeface="Arial" panose="020B0604020202020204" pitchFamily="34" charset="0"/>
                <a:cs typeface="Arial" panose="020B0604020202020204" pitchFamily="34" charset="0"/>
              </a:rPr>
              <a:t>-Identifying seasonal trends in health behaviors.</a:t>
            </a:r>
          </a:p>
          <a:p>
            <a:pPr marL="0" indent="0">
              <a:buNone/>
            </a:pPr>
            <a:r>
              <a:rPr lang="en-US" sz="1200" dirty="0">
                <a:solidFill>
                  <a:schemeClr val="bg1"/>
                </a:solidFill>
                <a:latin typeface="Arial" panose="020B0604020202020204" pitchFamily="34" charset="0"/>
                <a:cs typeface="Arial" panose="020B0604020202020204" pitchFamily="34" charset="0"/>
              </a:rPr>
              <a:t>- Ensuring contextually relevant information to enhance public health outcomes.</a:t>
            </a:r>
          </a:p>
        </p:txBody>
      </p:sp>
    </p:spTree>
    <p:extLst>
      <p:ext uri="{BB962C8B-B14F-4D97-AF65-F5344CB8AC3E}">
        <p14:creationId xmlns:p14="http://schemas.microsoft.com/office/powerpoint/2010/main" val="26505345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Solution Techniques</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989840"/>
            <a:ext cx="5724906" cy="5868159"/>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p>
            <a:r>
              <a:rPr lang="en-US" sz="1300" b="1" dirty="0">
                <a:latin typeface="Arial" panose="020B0604020202020204" pitchFamily="34" charset="0"/>
                <a:cs typeface="Arial" panose="020B0604020202020204" pitchFamily="34" charset="0"/>
              </a:rPr>
              <a:t>NLP for Multilingual Support</a:t>
            </a:r>
          </a:p>
          <a:p>
            <a:r>
              <a:rPr lang="en-US" sz="1300" dirty="0">
                <a:latin typeface="Arial" panose="020B0604020202020204" pitchFamily="34" charset="0"/>
                <a:cs typeface="Arial" panose="020B0604020202020204" pitchFamily="34" charset="0"/>
              </a:rPr>
              <a:t>To cater to South Africa's diverse languages, Natural Language Processing (NLP) can be utilized for language translation, name recognition, and sentiment analysis. This approach ensures that content is accessible and accurately understood in languages like Zulu, Xhosa, and Afrikaans, including local dialects.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Fine-tuning pre-trained models like BERT or GPT with South African language data can enhance comprehension. The system should also learn from user feedback to correct mistakes and adapt to real-world language usage.</a:t>
            </a:r>
          </a:p>
          <a:p>
            <a:r>
              <a:rPr lang="en-US" sz="1300" b="1" dirty="0">
                <a:latin typeface="Arial" panose="020B0604020202020204" pitchFamily="34" charset="0"/>
                <a:cs typeface="Arial" panose="020B0604020202020204" pitchFamily="34" charset="0"/>
              </a:rPr>
              <a:t>Personalization with Machine Learning</a:t>
            </a:r>
          </a:p>
          <a:p>
            <a:r>
              <a:rPr lang="en-US" sz="1300" dirty="0">
                <a:latin typeface="Arial" panose="020B0604020202020204" pitchFamily="34" charset="0"/>
                <a:cs typeface="Arial" panose="020B0604020202020204" pitchFamily="34" charset="0"/>
              </a:rPr>
              <a:t>Machine learning enables the personalization of health content based on user preferences, behavior, and health history. Techniques like collaborative and content-based filtering can suggest relevant health tips and prevention measures.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Clustering algorithms like K-means can segment users by demographics and health concerns. Predictive models (e.g., decision trees or neural networks) can identify health risks based on user profiles, ensuring timely and relevant content delivery.</a:t>
            </a:r>
          </a:p>
          <a:p>
            <a:r>
              <a:rPr lang="en-US" sz="1300" b="1" dirty="0">
                <a:latin typeface="Arial" panose="020B0604020202020204" pitchFamily="34" charset="0"/>
                <a:cs typeface="Arial" panose="020B0604020202020204" pitchFamily="34" charset="0"/>
              </a:rPr>
              <a:t>Data Analytics for Impact Tracking</a:t>
            </a:r>
          </a:p>
          <a:p>
            <a:r>
              <a:rPr lang="en-US" sz="1300" dirty="0">
                <a:latin typeface="Arial" panose="020B0604020202020204" pitchFamily="34" charset="0"/>
                <a:cs typeface="Arial" panose="020B0604020202020204" pitchFamily="34" charset="0"/>
              </a:rPr>
              <a:t>Data analytics can monitor user engagement and measure health outcomes through visual dashboards, assessing the platform's effectiveness.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Real-time processing of user behavior data with streaming analytics allows for immediate insights and adjustments. Machine learning can also detect unusual patterns in health-related searches for proactive intervention.</a:t>
            </a:r>
          </a:p>
          <a:p>
            <a:r>
              <a:rPr lang="en-US" sz="1300" b="1" dirty="0">
                <a:latin typeface="Arial" panose="020B0604020202020204" pitchFamily="34" charset="0"/>
                <a:cs typeface="Arial" panose="020B0604020202020204" pitchFamily="34" charset="0"/>
              </a:rPr>
              <a:t>AI-Generated Health Content and Trend Prediction</a:t>
            </a:r>
          </a:p>
          <a:p>
            <a:r>
              <a:rPr lang="en-US" sz="1300" dirty="0">
                <a:latin typeface="Arial" panose="020B0604020202020204" pitchFamily="34" charset="0"/>
                <a:cs typeface="Arial" panose="020B0604020202020204" pitchFamily="34" charset="0"/>
              </a:rPr>
              <a:t>AI can create customized health content tailored to user needs and predict public health trends, aiding organizations in their planning and responses.</a:t>
            </a:r>
          </a:p>
          <a:p>
            <a:endParaRPr lang="en-US" sz="1200" dirty="0"/>
          </a:p>
          <a:p>
            <a:pPr marL="0" indent="0">
              <a:buNone/>
            </a:pPr>
            <a:endParaRPr lang="en-US" sz="1700" dirty="0">
              <a:solidFill>
                <a:schemeClr val="bg1"/>
              </a:solidFill>
            </a:endParaRPr>
          </a:p>
        </p:txBody>
      </p:sp>
      <p:sp>
        <p:nvSpPr>
          <p:cNvPr id="2" name="Content Placeholder 6">
            <a:extLst>
              <a:ext uri="{FF2B5EF4-FFF2-40B4-BE49-F238E27FC236}">
                <a16:creationId xmlns:a16="http://schemas.microsoft.com/office/drawing/2014/main" id="{05F4F8EF-1FC3-D532-2157-C4BA232AB249}"/>
              </a:ext>
            </a:extLst>
          </p:cNvPr>
          <p:cNvSpPr txBox="1">
            <a:spLocks/>
          </p:cNvSpPr>
          <p:nvPr/>
        </p:nvSpPr>
        <p:spPr>
          <a:xfrm>
            <a:off x="6259656" y="989840"/>
            <a:ext cx="5724906" cy="5702436"/>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 Improving the AI:</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Reinforcement learning can enhance content engagement by learning from user interactions. Deep learning models can analyze extensive health data for improved predictions regarding health outcomes and disease outbreaks. Cloud-based Scalability and </a:t>
            </a:r>
            <a:r>
              <a:rPr lang="en-US" sz="1300" dirty="0" err="1">
                <a:solidFill>
                  <a:schemeClr val="bg1"/>
                </a:solidFill>
                <a:latin typeface="Arial" panose="020B0604020202020204" pitchFamily="34" charset="0"/>
                <a:cs typeface="Arial" panose="020B0604020202020204" pitchFamily="34" charset="0"/>
              </a:rPr>
              <a:t>Accessibility.Cloud</a:t>
            </a:r>
            <a:r>
              <a:rPr lang="en-US" sz="1300" dirty="0">
                <a:solidFill>
                  <a:schemeClr val="bg1"/>
                </a:solidFill>
                <a:latin typeface="Arial" panose="020B0604020202020204" pitchFamily="34" charset="0"/>
                <a:cs typeface="Arial" panose="020B0604020202020204" pitchFamily="34" charset="0"/>
              </a:rPr>
              <a:t> computing ensures the platform is scalable and accessible on both mobile and web, particularly in rural areas.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Improving the AI: Distributed learning on the cloud speeds up training and deployment of machine learning models, while edge computing enables local processing in areas with poor connectivity.</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Natural Language Processing, Speech Recognition, and </a:t>
            </a:r>
            <a:r>
              <a:rPr lang="en-US" sz="1300" dirty="0" err="1">
                <a:solidFill>
                  <a:schemeClr val="bg1"/>
                </a:solidFill>
                <a:latin typeface="Arial" panose="020B0604020202020204" pitchFamily="34" charset="0"/>
                <a:cs typeface="Arial" panose="020B0604020202020204" pitchFamily="34" charset="0"/>
              </a:rPr>
              <a:t>SynthesisNLP</a:t>
            </a:r>
            <a:r>
              <a:rPr lang="en-US" sz="1300" dirty="0">
                <a:solidFill>
                  <a:schemeClr val="bg1"/>
                </a:solidFill>
                <a:latin typeface="Arial" panose="020B0604020202020204" pitchFamily="34" charset="0"/>
                <a:cs typeface="Arial" panose="020B0604020202020204" pitchFamily="34" charset="0"/>
              </a:rPr>
              <a:t> and speech recognition are vital for making the AI-powered chatbot effective in rural South Africa, breaking down communication barriers for speakers of various languages and dialects.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Relevance to the Project:</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The chatbot enhances access to healthcare information, aligning with the 4th Industrial Revolution's objective of leveraging AI to improve healthcare access. NLP ensures the chatbot can understand and respond to queries naturally, promoting health knowledge and equity.</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Speech Recognition and Synthesis: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These features allow users to interact with the chatbot verbally, aiding those with literacy challenges. The chatbot can also verbally provide information, enhancing accessibility, especially in rural areas.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Implementation:</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Utilizing existing tools like Google TensorFlow, Microsoft Azure Cognitive Services, or OpenAI’s models can support multiple South African languages. These tools can be customized for local needs, and cloud computing enables scalability, adapting to evolving health trends while continually improving based on user engagement.</a:t>
            </a:r>
          </a:p>
        </p:txBody>
      </p:sp>
    </p:spTree>
    <p:extLst>
      <p:ext uri="{BB962C8B-B14F-4D97-AF65-F5344CB8AC3E}">
        <p14:creationId xmlns:p14="http://schemas.microsoft.com/office/powerpoint/2010/main" val="8200142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TotalTime>
  <Words>2267</Words>
  <Application>Microsoft Office PowerPoint</Application>
  <PresentationFormat>Widescreen</PresentationFormat>
  <Paragraphs>94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THE HERD</vt:lpstr>
      <vt:lpstr>TABLE OF CONTENT</vt:lpstr>
      <vt:lpstr>AI Solution</vt:lpstr>
      <vt:lpstr>Business Objectives and Success Criteria</vt:lpstr>
      <vt:lpstr>Theme Introduction and Problem Definition</vt:lpstr>
      <vt:lpstr>Machine Learning Approach</vt:lpstr>
      <vt:lpstr>Data</vt:lpstr>
      <vt:lpstr>Model and Time Series</vt:lpstr>
      <vt:lpstr>Solution Techniques</vt:lpstr>
      <vt:lpstr>Deep Learning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HERD</dc:title>
  <dc:creator>Xolile Queen</dc:creator>
  <cp:lastModifiedBy>Xolile Queen</cp:lastModifiedBy>
  <cp:revision>2</cp:revision>
  <dcterms:created xsi:type="dcterms:W3CDTF">2024-10-07T12:36:56Z</dcterms:created>
  <dcterms:modified xsi:type="dcterms:W3CDTF">2024-10-14T13:47:12Z</dcterms:modified>
</cp:coreProperties>
</file>

<file path=docProps/thumbnail.jpeg>
</file>